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Lst>
  <p:sldSz cx="10693400" cy="7556500"/>
  <p:notesSz cx="6797675" cy="9926638"/>
  <p:embeddedFontLst>
    <p:embeddedFont>
      <p:font typeface="Calibri" panose="020F0502020204030204" pitchFamily="34" charset="0"/>
      <p:regular r:id="rId7"/>
      <p:bold r:id="rId8"/>
      <p:italic r:id="rId9"/>
      <p:boldItalic r:id="rId10"/>
    </p:embeddedFont>
    <p:embeddedFont>
      <p:font typeface="Open Sans" panose="020B0606030504020204" pitchFamily="34" charset="0"/>
      <p:regular r:id="rId11"/>
      <p:bold r:id="rId12"/>
      <p:italic r:id="rId13"/>
      <p:boldItalic r:id="rId14"/>
    </p:embeddedFont>
    <p:embeddedFont>
      <p:font typeface="Open Sans Bold" panose="020B0806030504020204" charset="0"/>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9F4AE-4733-3B5F-52C4-D815296A3B9A}" v="59" dt="2025-07-16T08:33:28.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2" d="100"/>
          <a:sy n="62" d="100"/>
        </p:scale>
        <p:origin x="109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2.png"/><Relationship Id="rId3" Type="http://schemas.openxmlformats.org/officeDocument/2006/relationships/image" Target="../media/image12.png"/><Relationship Id="rId7" Type="http://schemas.openxmlformats.org/officeDocument/2006/relationships/image" Target="../media/image8.png"/><Relationship Id="rId12" Type="http://schemas.openxmlformats.org/officeDocument/2006/relationships/image" Target="../media/image7.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770" t="4032" r="6764" b="84"/>
          <a:stretch>
            <a:fillRect/>
          </a:stretch>
        </p:blipFill>
        <p:spPr>
          <a:xfrm>
            <a:off x="3047" y="0"/>
            <a:ext cx="10717074" cy="7573229"/>
          </a:xfrm>
          <a:prstGeom prst="rect">
            <a:avLst/>
          </a:prstGeom>
        </p:spPr>
      </p:pic>
      <p:pic>
        <p:nvPicPr>
          <p:cNvPr id="3" name="Picture 3"/>
          <p:cNvPicPr>
            <a:picLocks noChangeAspect="1"/>
          </p:cNvPicPr>
          <p:nvPr/>
        </p:nvPicPr>
        <p:blipFill>
          <a:blip r:embed="rId3"/>
          <a:srcRect l="6431" r="2814"/>
          <a:stretch>
            <a:fillRect/>
          </a:stretch>
        </p:blipFill>
        <p:spPr>
          <a:xfrm>
            <a:off x="5518903" y="4516707"/>
            <a:ext cx="5197904" cy="3078526"/>
          </a:xfrm>
          <a:prstGeom prst="rect">
            <a:avLst/>
          </a:prstGeom>
        </p:spPr>
      </p:pic>
      <p:pic>
        <p:nvPicPr>
          <p:cNvPr id="4" name="Picture 4"/>
          <p:cNvPicPr>
            <a:picLocks noChangeAspect="1"/>
          </p:cNvPicPr>
          <p:nvPr/>
        </p:nvPicPr>
        <p:blipFill>
          <a:blip r:embed="rId4"/>
          <a:srcRect/>
          <a:stretch>
            <a:fillRect/>
          </a:stretch>
        </p:blipFill>
        <p:spPr>
          <a:xfrm>
            <a:off x="8908204" y="0"/>
            <a:ext cx="1737761" cy="1302861"/>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0" y="131439"/>
            <a:ext cx="5168541" cy="890924"/>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141725" y="651430"/>
            <a:ext cx="2138217" cy="542573"/>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156933" y="1268357"/>
            <a:ext cx="2138217" cy="542573"/>
          </a:xfrm>
          <a:prstGeom prst="rect">
            <a:avLst/>
          </a:prstGeom>
        </p:spPr>
      </p:pic>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340405" y="830436"/>
            <a:ext cx="4402258" cy="5126982"/>
          </a:xfrm>
          <a:prstGeom prst="rect">
            <a:avLst/>
          </a:prstGeom>
        </p:spPr>
      </p:pic>
      <p:pic>
        <p:nvPicPr>
          <p:cNvPr id="10" name="Picture 10"/>
          <p:cNvPicPr>
            <a:picLocks noChangeAspect="1"/>
          </p:cNvPicPr>
          <p:nvPr/>
        </p:nvPicPr>
        <p:blipFill>
          <a:blip r:embed="rId11"/>
          <a:srcRect l="21981" r="33268"/>
          <a:stretch>
            <a:fillRect/>
          </a:stretch>
        </p:blipFill>
        <p:spPr>
          <a:xfrm>
            <a:off x="208096" y="878396"/>
            <a:ext cx="3344267" cy="6468776"/>
          </a:xfrm>
          <a:prstGeom prst="rect">
            <a:avLst/>
          </a:prstGeom>
        </p:spPr>
      </p:pic>
      <p:pic>
        <p:nvPicPr>
          <p:cNvPr id="11" name="Picture 11"/>
          <p:cNvPicPr>
            <a:picLocks noChangeAspect="1"/>
          </p:cNvPicPr>
          <p:nvPr/>
        </p:nvPicPr>
        <p:blipFill>
          <a:blip r:embed="rId12"/>
          <a:srcRect l="2767" r="15886" b="17484"/>
          <a:stretch>
            <a:fillRect/>
          </a:stretch>
        </p:blipFill>
        <p:spPr>
          <a:xfrm>
            <a:off x="7800750" y="1599082"/>
            <a:ext cx="2748431" cy="3881112"/>
          </a:xfrm>
          <a:prstGeom prst="rect">
            <a:avLst/>
          </a:prstGeom>
        </p:spPr>
      </p:pic>
      <p:grpSp>
        <p:nvGrpSpPr>
          <p:cNvPr id="18" name="Group 18"/>
          <p:cNvGrpSpPr>
            <a:grpSpLocks noChangeAspect="1"/>
          </p:cNvGrpSpPr>
          <p:nvPr/>
        </p:nvGrpSpPr>
        <p:grpSpPr>
          <a:xfrm>
            <a:off x="8908204" y="5448766"/>
            <a:ext cx="1352287" cy="1324225"/>
            <a:chOff x="-72390" y="7620"/>
            <a:chExt cx="6487160" cy="6352540"/>
          </a:xfrm>
        </p:grpSpPr>
        <p:sp>
          <p:nvSpPr>
            <p:cNvPr id="19" name="Freeform 19"/>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998A8E"/>
            </a:solidFill>
          </p:spPr>
        </p:sp>
      </p:grpSp>
      <p:sp>
        <p:nvSpPr>
          <p:cNvPr id="20" name="TextBox 20"/>
          <p:cNvSpPr txBox="1"/>
          <p:nvPr/>
        </p:nvSpPr>
        <p:spPr>
          <a:xfrm>
            <a:off x="927100" y="209328"/>
            <a:ext cx="3403035" cy="372745"/>
          </a:xfrm>
          <a:prstGeom prst="rect">
            <a:avLst/>
          </a:prstGeom>
        </p:spPr>
        <p:txBody>
          <a:bodyPr wrap="square" lIns="0" tIns="0" rIns="0" bIns="0" rtlCol="0" anchor="t">
            <a:spAutoFit/>
          </a:bodyPr>
          <a:lstStyle/>
          <a:p>
            <a:pPr algn="ctr">
              <a:lnSpc>
                <a:spcPts val="3079"/>
              </a:lnSpc>
            </a:pPr>
            <a:r>
              <a:rPr lang="en-US" sz="2199" dirty="0">
                <a:solidFill>
                  <a:srgbClr val="000000"/>
                </a:solidFill>
                <a:latin typeface="Open Sans Bold"/>
              </a:rPr>
              <a:t>EYFS Autumn Term 1</a:t>
            </a:r>
          </a:p>
        </p:txBody>
      </p:sp>
      <p:sp>
        <p:nvSpPr>
          <p:cNvPr id="21" name="TextBox 21"/>
          <p:cNvSpPr txBox="1"/>
          <p:nvPr/>
        </p:nvSpPr>
        <p:spPr>
          <a:xfrm>
            <a:off x="5417133" y="671140"/>
            <a:ext cx="1489388"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LEARNING </a:t>
            </a:r>
          </a:p>
        </p:txBody>
      </p:sp>
      <p:sp>
        <p:nvSpPr>
          <p:cNvPr id="22" name="TextBox 22"/>
          <p:cNvSpPr txBox="1"/>
          <p:nvPr/>
        </p:nvSpPr>
        <p:spPr>
          <a:xfrm>
            <a:off x="8418891" y="1328911"/>
            <a:ext cx="1651047"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LEARNING</a:t>
            </a:r>
          </a:p>
        </p:txBody>
      </p:sp>
      <p:sp>
        <p:nvSpPr>
          <p:cNvPr id="24" name="TextBox 24"/>
          <p:cNvSpPr txBox="1"/>
          <p:nvPr/>
        </p:nvSpPr>
        <p:spPr>
          <a:xfrm>
            <a:off x="3806394" y="1602269"/>
            <a:ext cx="3966132" cy="3293850"/>
          </a:xfrm>
          <a:prstGeom prst="rect">
            <a:avLst/>
          </a:prstGeom>
        </p:spPr>
        <p:txBody>
          <a:bodyPr wrap="square" lIns="0" tIns="0" rIns="0" bIns="0" rtlCol="0" anchor="t">
            <a:spAutoFit/>
          </a:bodyPr>
          <a:lstStyle/>
          <a:p>
            <a:pPr>
              <a:lnSpc>
                <a:spcPts val="2940"/>
              </a:lnSpc>
            </a:pPr>
            <a:r>
              <a:rPr lang="en-US" sz="1200" dirty="0">
                <a:solidFill>
                  <a:srgbClr val="000000"/>
                </a:solidFill>
                <a:latin typeface="Open Sans"/>
              </a:rPr>
              <a:t>In EYFS, the children learn through teacher directed sessions as well as child-initiated learning – ‘Curiosity Time’.  Our theme for Term 1 is I Wonder What Makes Me, Me'. We will begin our topic by thinking about ourselves and belonging.  Starting with ‘All Are Welcome’ and following with ‘Only One you’, ‘What Makes Me, a Me?’ and ‘We’re All Wonders.’ We will be learning about how we are all unique, including our families and likes and dislikes.  </a:t>
            </a:r>
          </a:p>
        </p:txBody>
      </p:sp>
      <p:sp>
        <p:nvSpPr>
          <p:cNvPr id="25" name="TextBox 25"/>
          <p:cNvSpPr txBox="1"/>
          <p:nvPr/>
        </p:nvSpPr>
        <p:spPr>
          <a:xfrm>
            <a:off x="389615" y="1712775"/>
            <a:ext cx="3238687" cy="5687263"/>
          </a:xfrm>
          <a:prstGeom prst="rect">
            <a:avLst/>
          </a:prstGeom>
        </p:spPr>
        <p:txBody>
          <a:bodyPr wrap="square" lIns="0" tIns="0" rIns="0" bIns="0" rtlCol="0" anchor="t">
            <a:spAutoFit/>
          </a:bodyPr>
          <a:lstStyle/>
          <a:p>
            <a:pPr>
              <a:lnSpc>
                <a:spcPct val="150000"/>
              </a:lnSpc>
            </a:pPr>
            <a:r>
              <a:rPr lang="en-US" sz="1200" dirty="0">
                <a:solidFill>
                  <a:srgbClr val="000000"/>
                </a:solidFill>
                <a:latin typeface="Open Sans"/>
              </a:rPr>
              <a:t>Welcome to EYFS and to the start of your journey at Palace Wood! We are looking forward to getting to know each other this term. Thank you for your support with preparing your children for school and helping them settle into their new classes.</a:t>
            </a:r>
          </a:p>
          <a:p>
            <a:pPr>
              <a:lnSpc>
                <a:spcPct val="150000"/>
              </a:lnSpc>
            </a:pPr>
            <a:endParaRPr lang="en-US" sz="1200" dirty="0">
              <a:solidFill>
                <a:srgbClr val="000000"/>
              </a:solidFill>
              <a:latin typeface="Open Sans"/>
            </a:endParaRPr>
          </a:p>
          <a:p>
            <a:pPr>
              <a:lnSpc>
                <a:spcPct val="150000"/>
              </a:lnSpc>
            </a:pPr>
            <a:r>
              <a:rPr lang="en-US" sz="1200" dirty="0">
                <a:solidFill>
                  <a:srgbClr val="000000"/>
                </a:solidFill>
                <a:latin typeface="Open Sans"/>
              </a:rPr>
              <a:t>There is so much to learn in EYFS! When children start school, they will be learning how to follow the routines and expectations of the class and how to manage the different times of the day. All of this whilst exploring their new environment and making new friends!</a:t>
            </a:r>
          </a:p>
          <a:p>
            <a:pPr>
              <a:lnSpc>
                <a:spcPct val="150000"/>
              </a:lnSpc>
            </a:pPr>
            <a:endParaRPr lang="en-US" sz="1200" b="1" dirty="0">
              <a:solidFill>
                <a:srgbClr val="000000"/>
              </a:solidFill>
              <a:latin typeface="Open Sans"/>
            </a:endParaRPr>
          </a:p>
          <a:p>
            <a:pPr>
              <a:lnSpc>
                <a:spcPct val="150000"/>
              </a:lnSpc>
            </a:pPr>
            <a:r>
              <a:rPr lang="en-US" sz="1200" dirty="0">
                <a:solidFill>
                  <a:srgbClr val="000000"/>
                </a:solidFill>
                <a:latin typeface="Open Sans"/>
              </a:rPr>
              <a:t>If you have any questions or need anything clarified, please do not hesitate to come and chat to us.</a:t>
            </a:r>
          </a:p>
          <a:p>
            <a:pPr>
              <a:lnSpc>
                <a:spcPct val="150000"/>
              </a:lnSpc>
            </a:pPr>
            <a:endParaRPr lang="en-US" sz="1600" b="1" dirty="0">
              <a:solidFill>
                <a:srgbClr val="000000"/>
              </a:solidFill>
              <a:latin typeface="Open Sans"/>
            </a:endParaRPr>
          </a:p>
          <a:p>
            <a:pPr algn="ctr">
              <a:lnSpc>
                <a:spcPts val="2940"/>
              </a:lnSpc>
            </a:pPr>
            <a:endParaRPr lang="en-US" sz="1600" dirty="0">
              <a:solidFill>
                <a:srgbClr val="000000"/>
              </a:solidFill>
              <a:latin typeface="Open Sans"/>
            </a:endParaRPr>
          </a:p>
        </p:txBody>
      </p:sp>
      <p:sp>
        <p:nvSpPr>
          <p:cNvPr id="27" name="TextBox 27"/>
          <p:cNvSpPr txBox="1"/>
          <p:nvPr/>
        </p:nvSpPr>
        <p:spPr>
          <a:xfrm>
            <a:off x="9075636" y="5745782"/>
            <a:ext cx="1017423" cy="701617"/>
          </a:xfrm>
          <a:prstGeom prst="rect">
            <a:avLst/>
          </a:prstGeom>
        </p:spPr>
        <p:txBody>
          <a:bodyPr lIns="0" tIns="0" rIns="0" bIns="0" rtlCol="0" anchor="t">
            <a:spAutoFit/>
          </a:bodyPr>
          <a:lstStyle/>
          <a:p>
            <a:pPr algn="ctr">
              <a:lnSpc>
                <a:spcPts val="2898"/>
              </a:lnSpc>
            </a:pPr>
            <a:r>
              <a:rPr lang="en-US" sz="2070">
                <a:solidFill>
                  <a:srgbClr val="FFFFFF"/>
                </a:solidFill>
                <a:latin typeface="Open Sans Bold"/>
              </a:rPr>
              <a:t>Term 1 texts </a:t>
            </a:r>
          </a:p>
        </p:txBody>
      </p:sp>
      <p:pic>
        <p:nvPicPr>
          <p:cNvPr id="28" name="Picture 28"/>
          <p:cNvPicPr>
            <a:picLocks noChangeAspect="1"/>
          </p:cNvPicPr>
          <p:nvPr/>
        </p:nvPicPr>
        <p:blipFill>
          <a:blip r:embed="rId13"/>
          <a:srcRect l="6431" r="2814"/>
          <a:stretch>
            <a:fillRect/>
          </a:stretch>
        </p:blipFill>
        <p:spPr>
          <a:xfrm>
            <a:off x="-26816" y="5228066"/>
            <a:ext cx="5168541" cy="2363362"/>
          </a:xfrm>
          <a:prstGeom prst="rect">
            <a:avLst/>
          </a:prstGeom>
        </p:spPr>
      </p:pic>
      <p:sp>
        <p:nvSpPr>
          <p:cNvPr id="29" name="AutoShape 4" descr="Can I Build Another Me? | Shinsuke Yoshitake | | Childrens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3" name="Picture 6">
            <a:extLst>
              <a:ext uri="{FF2B5EF4-FFF2-40B4-BE49-F238E27FC236}">
                <a16:creationId xmlns:a16="http://schemas.microsoft.com/office/drawing/2014/main" id="{BCE48A8F-CE1A-4EFB-AB01-A02308A5FB6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08339" y="971222"/>
            <a:ext cx="2138217" cy="542573"/>
          </a:xfrm>
          <a:prstGeom prst="rect">
            <a:avLst/>
          </a:prstGeom>
        </p:spPr>
      </p:pic>
      <p:sp>
        <p:nvSpPr>
          <p:cNvPr id="34" name="TextBox 23">
            <a:extLst>
              <a:ext uri="{FF2B5EF4-FFF2-40B4-BE49-F238E27FC236}">
                <a16:creationId xmlns:a16="http://schemas.microsoft.com/office/drawing/2014/main" id="{821098AC-BB2E-407C-AB3E-3535C0CE4B02}"/>
              </a:ext>
            </a:extLst>
          </p:cNvPr>
          <p:cNvSpPr txBox="1"/>
          <p:nvPr/>
        </p:nvSpPr>
        <p:spPr>
          <a:xfrm>
            <a:off x="1262822" y="1031014"/>
            <a:ext cx="1654522"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KEY MESSAGES</a:t>
            </a:r>
          </a:p>
        </p:txBody>
      </p:sp>
      <p:pic>
        <p:nvPicPr>
          <p:cNvPr id="1030" name="Picture 6" descr="https://m.media-amazon.com/images/I/518KXhBaHOL._SX375_BO1,204,203,200_.jpg">
            <a:extLst>
              <a:ext uri="{FF2B5EF4-FFF2-40B4-BE49-F238E27FC236}">
                <a16:creationId xmlns:a16="http://schemas.microsoft.com/office/drawing/2014/main" id="{F391F81D-6A53-47D1-AB00-E488B87EF72B}"/>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74137" y="5619953"/>
            <a:ext cx="1190784" cy="157613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F5CD581D-21DF-4961-9145-8EB0CD0931C9}"/>
              </a:ext>
            </a:extLst>
          </p:cNvPr>
          <p:cNvSpPr/>
          <p:nvPr/>
        </p:nvSpPr>
        <p:spPr>
          <a:xfrm>
            <a:off x="7899987" y="1740459"/>
            <a:ext cx="2587321" cy="3554819"/>
          </a:xfrm>
          <a:prstGeom prst="rect">
            <a:avLst/>
          </a:prstGeom>
        </p:spPr>
        <p:txBody>
          <a:bodyPr wrap="square" lIns="91440" tIns="45720" rIns="91440" bIns="45720" anchor="t">
            <a:spAutoFit/>
          </a:bodyPr>
          <a:lstStyle/>
          <a:p>
            <a:r>
              <a:rPr lang="en-US" sz="1250" dirty="0">
                <a:solidFill>
                  <a:srgbClr val="000000"/>
                </a:solidFill>
                <a:latin typeface="Open Sans"/>
              </a:rPr>
              <a:t>Throughout EYFS, children will continue to develop their fine and gross motor skills. They will have lots of opportunities for mark making and moving towards writing letters. We will have an initial focus on </a:t>
            </a:r>
            <a:r>
              <a:rPr lang="en-US" sz="1250" dirty="0" err="1">
                <a:solidFill>
                  <a:srgbClr val="000000"/>
                </a:solidFill>
                <a:latin typeface="Open Sans"/>
              </a:rPr>
              <a:t>recognising</a:t>
            </a:r>
            <a:r>
              <a:rPr lang="en-US" sz="1250" dirty="0">
                <a:solidFill>
                  <a:srgbClr val="000000"/>
                </a:solidFill>
                <a:latin typeface="Open Sans"/>
              </a:rPr>
              <a:t> and writing our names.  We will also begin our phonics learning, following the Read, Write, Inc scheme. </a:t>
            </a:r>
          </a:p>
          <a:p>
            <a:endParaRPr lang="en-US" sz="1250" dirty="0">
              <a:solidFill>
                <a:srgbClr val="000000"/>
              </a:solidFill>
              <a:latin typeface="Open Sans"/>
            </a:endParaRPr>
          </a:p>
          <a:p>
            <a:r>
              <a:rPr lang="en-US" sz="1250" dirty="0">
                <a:solidFill>
                  <a:srgbClr val="000000"/>
                </a:solidFill>
                <a:latin typeface="Open Sans"/>
              </a:rPr>
              <a:t>In </a:t>
            </a:r>
            <a:r>
              <a:rPr lang="en-US" sz="1250" dirty="0" err="1">
                <a:solidFill>
                  <a:srgbClr val="000000"/>
                </a:solidFill>
                <a:latin typeface="Open Sans"/>
              </a:rPr>
              <a:t>maths</a:t>
            </a:r>
            <a:r>
              <a:rPr lang="en-US" sz="1250" dirty="0">
                <a:solidFill>
                  <a:srgbClr val="000000"/>
                </a:solidFill>
                <a:latin typeface="Open Sans"/>
              </a:rPr>
              <a:t> this term, we will be learning how to use our practical resources, as well as </a:t>
            </a:r>
            <a:r>
              <a:rPr lang="en-US" sz="1250" dirty="0" err="1">
                <a:solidFill>
                  <a:srgbClr val="000000"/>
                </a:solidFill>
                <a:latin typeface="Open Sans"/>
              </a:rPr>
              <a:t>practising</a:t>
            </a:r>
            <a:r>
              <a:rPr lang="en-US" sz="1250" dirty="0">
                <a:solidFill>
                  <a:srgbClr val="000000"/>
                </a:solidFill>
                <a:latin typeface="Open Sans"/>
              </a:rPr>
              <a:t> our number and counting skills and comparing amounts.</a:t>
            </a:r>
          </a:p>
        </p:txBody>
      </p:sp>
      <p:pic>
        <p:nvPicPr>
          <p:cNvPr id="13" name="Picture 2" descr="All Are Welcome: : Alexandra Penfold: Bloomsbury Children's Books -  Bloomsbury">
            <a:extLst>
              <a:ext uri="{FF2B5EF4-FFF2-40B4-BE49-F238E27FC236}">
                <a16:creationId xmlns:a16="http://schemas.microsoft.com/office/drawing/2014/main" id="{A1D2A92E-C6AF-4991-95E7-FBC69CEF61F5}"/>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567343" y="5641634"/>
            <a:ext cx="1702385" cy="17055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nly One You : Kranz, Linda: Amazon.co.uk: Books">
            <a:extLst>
              <a:ext uri="{FF2B5EF4-FFF2-40B4-BE49-F238E27FC236}">
                <a16:creationId xmlns:a16="http://schemas.microsoft.com/office/drawing/2014/main" id="{E5B2BC13-5EFE-49FD-A575-1C1C62D4A691}"/>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438106" y="5783869"/>
            <a:ext cx="1447442" cy="12482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770" t="4032" r="6764" b="84"/>
          <a:stretch>
            <a:fillRect/>
          </a:stretch>
        </p:blipFill>
        <p:spPr>
          <a:xfrm>
            <a:off x="163" y="-16427"/>
            <a:ext cx="10693400" cy="7556500"/>
          </a:xfrm>
          <a:prstGeom prst="rect">
            <a:avLst/>
          </a:prstGeom>
        </p:spPr>
      </p:pic>
      <p:pic>
        <p:nvPicPr>
          <p:cNvPr id="3" name="Picture 3"/>
          <p:cNvPicPr>
            <a:picLocks noChangeAspect="1"/>
          </p:cNvPicPr>
          <p:nvPr/>
        </p:nvPicPr>
        <p:blipFill>
          <a:blip r:embed="rId3"/>
          <a:srcRect l="5044" r="5044"/>
          <a:stretch>
            <a:fillRect/>
          </a:stretch>
        </p:blipFill>
        <p:spPr>
          <a:xfrm>
            <a:off x="-12770" y="4357409"/>
            <a:ext cx="5346000" cy="3195878"/>
          </a:xfrm>
          <a:prstGeom prst="rect">
            <a:avLst/>
          </a:prstGeom>
        </p:spPr>
      </p:pic>
      <p:pic>
        <p:nvPicPr>
          <p:cNvPr id="4" name="Picture 4"/>
          <p:cNvPicPr>
            <a:picLocks noChangeAspect="1"/>
          </p:cNvPicPr>
          <p:nvPr/>
        </p:nvPicPr>
        <p:blipFill>
          <a:blip r:embed="rId4"/>
          <a:srcRect/>
          <a:stretch>
            <a:fillRect/>
          </a:stretch>
        </p:blipFill>
        <p:spPr>
          <a:xfrm>
            <a:off x="8862611" y="70221"/>
            <a:ext cx="1829389" cy="1371558"/>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0" y="131439"/>
            <a:ext cx="5452927" cy="939945"/>
          </a:xfrm>
          <a:prstGeom prst="rect">
            <a:avLst/>
          </a:prstGeom>
        </p:spPr>
      </p:pic>
      <p:pic>
        <p:nvPicPr>
          <p:cNvPr id="6" name="Picture 6"/>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92" y="1097811"/>
            <a:ext cx="2562856" cy="3598082"/>
          </a:xfrm>
          <a:prstGeom prst="rect">
            <a:avLst/>
          </a:prstGeom>
        </p:spPr>
      </p:pic>
      <p:pic>
        <p:nvPicPr>
          <p:cNvPr id="7" name="Picture 7"/>
          <p:cNvPicPr>
            <a:picLocks noChangeAspect="1"/>
          </p:cNvPicPr>
          <p:nvPr/>
        </p:nvPicPr>
        <p:blipFill>
          <a:blip r:embed="rId9"/>
          <a:srcRect l="5557" r="11950" b="18190"/>
          <a:stretch>
            <a:fillRect/>
          </a:stretch>
        </p:blipFill>
        <p:spPr>
          <a:xfrm>
            <a:off x="2787093" y="1316925"/>
            <a:ext cx="3032808" cy="3119189"/>
          </a:xfrm>
          <a:prstGeom prst="rect">
            <a:avLst/>
          </a:prstGeom>
        </p:spPr>
      </p:pic>
      <p:pic>
        <p:nvPicPr>
          <p:cNvPr id="8" name="Picture 8"/>
          <p:cNvPicPr>
            <a:picLocks noChangeAspect="1"/>
          </p:cNvPicPr>
          <p:nvPr/>
        </p:nvPicPr>
        <p:blipFill>
          <a:blip r:embed="rId10"/>
          <a:srcRect l="5996" r="5996" b="14519"/>
          <a:stretch>
            <a:fillRect/>
          </a:stretch>
        </p:blipFill>
        <p:spPr>
          <a:xfrm>
            <a:off x="5692464" y="708395"/>
            <a:ext cx="3395407" cy="1627261"/>
          </a:xfrm>
          <a:prstGeom prst="rect">
            <a:avLst/>
          </a:prstGeom>
        </p:spPr>
      </p:pic>
      <p:sp>
        <p:nvSpPr>
          <p:cNvPr id="9" name="TextBox 9"/>
          <p:cNvSpPr txBox="1"/>
          <p:nvPr/>
        </p:nvSpPr>
        <p:spPr>
          <a:xfrm>
            <a:off x="1148477" y="302786"/>
            <a:ext cx="3288655" cy="389255"/>
          </a:xfrm>
          <a:prstGeom prst="rect">
            <a:avLst/>
          </a:prstGeom>
        </p:spPr>
        <p:txBody>
          <a:bodyPr lIns="0" tIns="0" rIns="0" bIns="0" rtlCol="0" anchor="t">
            <a:spAutoFit/>
          </a:bodyPr>
          <a:lstStyle/>
          <a:p>
            <a:pPr algn="ctr">
              <a:lnSpc>
                <a:spcPts val="3220"/>
              </a:lnSpc>
            </a:pPr>
            <a:r>
              <a:rPr lang="en-US" sz="2300" dirty="0">
                <a:solidFill>
                  <a:srgbClr val="000000"/>
                </a:solidFill>
                <a:latin typeface="Open Sans Bold"/>
              </a:rPr>
              <a:t>EYFS Autumn Term 1</a:t>
            </a:r>
          </a:p>
        </p:txBody>
      </p:sp>
      <p:sp>
        <p:nvSpPr>
          <p:cNvPr id="10" name="TextBox 10"/>
          <p:cNvSpPr txBox="1"/>
          <p:nvPr/>
        </p:nvSpPr>
        <p:spPr>
          <a:xfrm>
            <a:off x="324519" y="1342062"/>
            <a:ext cx="2355181" cy="3300455"/>
          </a:xfrm>
          <a:prstGeom prst="rect">
            <a:avLst/>
          </a:prstGeom>
        </p:spPr>
        <p:txBody>
          <a:bodyPr wrap="square" lIns="0" tIns="0" rIns="0" bIns="0" rtlCol="0" anchor="t">
            <a:spAutoFit/>
          </a:bodyPr>
          <a:lstStyle/>
          <a:p>
            <a:pPr>
              <a:lnSpc>
                <a:spcPts val="2940"/>
              </a:lnSpc>
            </a:pPr>
            <a:r>
              <a:rPr lang="en-US" sz="1400" dirty="0">
                <a:solidFill>
                  <a:srgbClr val="000000"/>
                </a:solidFill>
                <a:latin typeface="Open Sans"/>
              </a:rPr>
              <a:t>As part of our ‘I Wonder What Makes Me, Me’ theme, we will be thinking about our feelings, our families and people who help us.  Later in the term we will be exploring our senses and how we explore the world around us. </a:t>
            </a:r>
          </a:p>
        </p:txBody>
      </p:sp>
      <p:pic>
        <p:nvPicPr>
          <p:cNvPr id="11" name="Picture 11"/>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79735" y="963355"/>
            <a:ext cx="2138217" cy="542573"/>
          </a:xfrm>
          <a:prstGeom prst="rect">
            <a:avLst/>
          </a:prstGeom>
        </p:spPr>
      </p:pic>
      <p:sp>
        <p:nvSpPr>
          <p:cNvPr id="12" name="TextBox 12"/>
          <p:cNvSpPr txBox="1"/>
          <p:nvPr/>
        </p:nvSpPr>
        <p:spPr>
          <a:xfrm>
            <a:off x="682892" y="1121871"/>
            <a:ext cx="1384013"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LEARNING</a:t>
            </a:r>
            <a:endParaRPr lang="en-US" sz="1800" dirty="0">
              <a:solidFill>
                <a:srgbClr val="000000"/>
              </a:solidFill>
              <a:latin typeface="Open Sans Bold"/>
            </a:endParaRPr>
          </a:p>
        </p:txBody>
      </p:sp>
      <p:pic>
        <p:nvPicPr>
          <p:cNvPr id="13" name="Picture 13"/>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266257" y="1076482"/>
            <a:ext cx="2138217" cy="542573"/>
          </a:xfrm>
          <a:prstGeom prst="rect">
            <a:avLst/>
          </a:prstGeom>
        </p:spPr>
      </p:pic>
      <p:sp>
        <p:nvSpPr>
          <p:cNvPr id="14" name="TextBox 14"/>
          <p:cNvSpPr txBox="1"/>
          <p:nvPr/>
        </p:nvSpPr>
        <p:spPr>
          <a:xfrm>
            <a:off x="3242164" y="1185104"/>
            <a:ext cx="2162310"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CURIOSITY TIME</a:t>
            </a:r>
            <a:r>
              <a:rPr lang="en-US" sz="1800" dirty="0">
                <a:solidFill>
                  <a:srgbClr val="000000"/>
                </a:solidFill>
                <a:latin typeface="Open Sans Bold"/>
              </a:rPr>
              <a:t> </a:t>
            </a:r>
          </a:p>
        </p:txBody>
      </p:sp>
      <p:pic>
        <p:nvPicPr>
          <p:cNvPr id="15" name="Picture 15"/>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934838" y="289964"/>
            <a:ext cx="3113807" cy="485885"/>
          </a:xfrm>
          <a:prstGeom prst="rect">
            <a:avLst/>
          </a:prstGeom>
        </p:spPr>
      </p:pic>
      <p:pic>
        <p:nvPicPr>
          <p:cNvPr id="17" name="Picture 17"/>
          <p:cNvPicPr>
            <a:picLocks noChangeAspect="1"/>
          </p:cNvPicPr>
          <p:nvPr/>
        </p:nvPicPr>
        <p:blipFill>
          <a:blip r:embed="rId9"/>
          <a:srcRect l="5557" r="24327" b="18190"/>
          <a:stretch>
            <a:fillRect/>
          </a:stretch>
        </p:blipFill>
        <p:spPr>
          <a:xfrm>
            <a:off x="8293922" y="2647768"/>
            <a:ext cx="2241292" cy="4096250"/>
          </a:xfrm>
          <a:prstGeom prst="rect">
            <a:avLst/>
          </a:prstGeom>
        </p:spPr>
      </p:pic>
      <p:pic>
        <p:nvPicPr>
          <p:cNvPr id="18" name="Picture 18"/>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8397921" y="2470124"/>
            <a:ext cx="2164224" cy="744588"/>
          </a:xfrm>
          <a:prstGeom prst="rect">
            <a:avLst/>
          </a:prstGeom>
        </p:spPr>
      </p:pic>
      <p:sp>
        <p:nvSpPr>
          <p:cNvPr id="19" name="TextBox 19"/>
          <p:cNvSpPr txBox="1"/>
          <p:nvPr/>
        </p:nvSpPr>
        <p:spPr>
          <a:xfrm>
            <a:off x="8276076" y="2550128"/>
            <a:ext cx="2233923"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P.</a:t>
            </a:r>
            <a:r>
              <a:rPr lang="en-US" dirty="0">
                <a:solidFill>
                  <a:srgbClr val="000000"/>
                </a:solidFill>
                <a:latin typeface="Open Sans Bold"/>
              </a:rPr>
              <a:t>E.</a:t>
            </a:r>
            <a:r>
              <a:rPr lang="en-US" sz="1800" dirty="0">
                <a:solidFill>
                  <a:srgbClr val="000000"/>
                </a:solidFill>
                <a:latin typeface="Open Sans Bold"/>
              </a:rPr>
              <a:t> </a:t>
            </a:r>
          </a:p>
        </p:txBody>
      </p:sp>
      <p:sp>
        <p:nvSpPr>
          <p:cNvPr id="20" name="TextBox 20"/>
          <p:cNvSpPr txBox="1"/>
          <p:nvPr/>
        </p:nvSpPr>
        <p:spPr>
          <a:xfrm>
            <a:off x="5554800" y="4628405"/>
            <a:ext cx="1951756" cy="356235"/>
          </a:xfrm>
          <a:prstGeom prst="rect">
            <a:avLst/>
          </a:prstGeom>
        </p:spPr>
        <p:txBody>
          <a:bodyPr lIns="0" tIns="0" rIns="0" bIns="0" rtlCol="0" anchor="t">
            <a:spAutoFit/>
          </a:bodyPr>
          <a:lstStyle/>
          <a:p>
            <a:pPr algn="ctr">
              <a:lnSpc>
                <a:spcPts val="2940"/>
              </a:lnSpc>
            </a:pPr>
            <a:r>
              <a:rPr lang="en-US" sz="2100" dirty="0">
                <a:solidFill>
                  <a:srgbClr val="000000"/>
                </a:solidFill>
                <a:latin typeface="Open Sans"/>
              </a:rPr>
              <a:t>Add here  </a:t>
            </a:r>
          </a:p>
        </p:txBody>
      </p:sp>
      <p:sp>
        <p:nvSpPr>
          <p:cNvPr id="21" name="TextBox 21"/>
          <p:cNvSpPr txBox="1"/>
          <p:nvPr/>
        </p:nvSpPr>
        <p:spPr>
          <a:xfrm>
            <a:off x="6184482" y="988659"/>
            <a:ext cx="2797975" cy="325282"/>
          </a:xfrm>
          <a:prstGeom prst="rect">
            <a:avLst/>
          </a:prstGeom>
        </p:spPr>
        <p:txBody>
          <a:bodyPr wrap="square" lIns="0" tIns="0" rIns="0" bIns="0" rtlCol="0" anchor="t">
            <a:spAutoFit/>
          </a:bodyPr>
          <a:lstStyle/>
          <a:p>
            <a:pPr>
              <a:lnSpc>
                <a:spcPts val="2940"/>
              </a:lnSpc>
            </a:pPr>
            <a:endParaRPr lang="en-US" sz="1400" dirty="0">
              <a:solidFill>
                <a:srgbClr val="000000"/>
              </a:solidFill>
              <a:latin typeface="Open Sans"/>
            </a:endParaRPr>
          </a:p>
        </p:txBody>
      </p:sp>
      <p:sp>
        <p:nvSpPr>
          <p:cNvPr id="22" name="TextBox 22"/>
          <p:cNvSpPr txBox="1"/>
          <p:nvPr/>
        </p:nvSpPr>
        <p:spPr>
          <a:xfrm>
            <a:off x="8366459" y="3334936"/>
            <a:ext cx="1951756" cy="3447098"/>
          </a:xfrm>
          <a:prstGeom prst="rect">
            <a:avLst/>
          </a:prstGeom>
        </p:spPr>
        <p:txBody>
          <a:bodyPr lIns="0" tIns="0" rIns="0" bIns="0" rtlCol="0" anchor="t">
            <a:spAutoFit/>
          </a:bodyPr>
          <a:lstStyle/>
          <a:p>
            <a:r>
              <a:rPr lang="en-US" sz="1400" dirty="0">
                <a:solidFill>
                  <a:srgbClr val="000000"/>
                </a:solidFill>
                <a:latin typeface="Open Sans"/>
              </a:rPr>
              <a:t>P.E. for both classes will be on Fridays.</a:t>
            </a:r>
            <a:endParaRPr lang="en-US" sz="1400" dirty="0">
              <a:solidFill>
                <a:srgbClr val="000000"/>
              </a:solidFill>
              <a:highlight>
                <a:srgbClr val="FFFF00"/>
              </a:highlight>
              <a:latin typeface="Open Sans"/>
            </a:endParaRPr>
          </a:p>
          <a:p>
            <a:endParaRPr lang="en-US" sz="1400" dirty="0">
              <a:solidFill>
                <a:srgbClr val="000000"/>
              </a:solidFill>
              <a:latin typeface="Open Sans"/>
              <a:ea typeface="Open Sans"/>
              <a:cs typeface="Open Sans"/>
            </a:endParaRPr>
          </a:p>
          <a:p>
            <a:r>
              <a:rPr lang="en-US" sz="1400" dirty="0">
                <a:solidFill>
                  <a:srgbClr val="000000"/>
                </a:solidFill>
                <a:latin typeface="Open Sans"/>
              </a:rPr>
              <a:t>Please ensure children come to school in the correct P.E. kit on this day and that any earrings have been removed. Please could children wear trainers that they can put on and take off by themselves, if possible, as they may need to change into wellies throughout the day.</a:t>
            </a:r>
          </a:p>
        </p:txBody>
      </p:sp>
      <p:sp>
        <p:nvSpPr>
          <p:cNvPr id="25" name="TextBox 25"/>
          <p:cNvSpPr txBox="1"/>
          <p:nvPr/>
        </p:nvSpPr>
        <p:spPr>
          <a:xfrm>
            <a:off x="7006843" y="336232"/>
            <a:ext cx="795040" cy="297180"/>
          </a:xfrm>
          <a:prstGeom prst="rect">
            <a:avLst/>
          </a:prstGeom>
        </p:spPr>
        <p:txBody>
          <a:bodyPr lIns="0" tIns="0" rIns="0" bIns="0" rtlCol="0" anchor="t">
            <a:spAutoFit/>
          </a:bodyPr>
          <a:lstStyle/>
          <a:p>
            <a:pPr algn="ctr">
              <a:lnSpc>
                <a:spcPts val="2520"/>
              </a:lnSpc>
            </a:pPr>
            <a:r>
              <a:rPr lang="en-US" dirty="0">
                <a:solidFill>
                  <a:srgbClr val="000000"/>
                </a:solidFill>
                <a:latin typeface="Open Sans Bold"/>
              </a:rPr>
              <a:t>STAFF</a:t>
            </a:r>
            <a:r>
              <a:rPr lang="en-US" sz="1800" dirty="0">
                <a:solidFill>
                  <a:srgbClr val="000000"/>
                </a:solidFill>
                <a:latin typeface="Open Sans Bold"/>
              </a:rPr>
              <a:t> </a:t>
            </a:r>
          </a:p>
        </p:txBody>
      </p:sp>
      <p:pic>
        <p:nvPicPr>
          <p:cNvPr id="27" name="Picture 27"/>
          <p:cNvPicPr>
            <a:picLocks noChangeAspect="1"/>
          </p:cNvPicPr>
          <p:nvPr/>
        </p:nvPicPr>
        <p:blipFill>
          <a:blip r:embed="rId10"/>
          <a:srcRect l="5996" r="5996" b="14519"/>
          <a:stretch>
            <a:fillRect/>
          </a:stretch>
        </p:blipFill>
        <p:spPr>
          <a:xfrm>
            <a:off x="757713" y="4929585"/>
            <a:ext cx="4895106" cy="2118690"/>
          </a:xfrm>
          <a:prstGeom prst="rect">
            <a:avLst/>
          </a:prstGeom>
        </p:spPr>
      </p:pic>
      <p:pic>
        <p:nvPicPr>
          <p:cNvPr id="28" name="Picture 28"/>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397739" y="4392656"/>
            <a:ext cx="2562856" cy="542573"/>
          </a:xfrm>
          <a:prstGeom prst="rect">
            <a:avLst/>
          </a:prstGeom>
        </p:spPr>
      </p:pic>
      <p:sp>
        <p:nvSpPr>
          <p:cNvPr id="29" name="TextBox 29"/>
          <p:cNvSpPr txBox="1"/>
          <p:nvPr/>
        </p:nvSpPr>
        <p:spPr>
          <a:xfrm>
            <a:off x="2402387" y="4529488"/>
            <a:ext cx="2445526"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READING</a:t>
            </a:r>
            <a:endParaRPr lang="en-US" sz="1800" dirty="0">
              <a:solidFill>
                <a:srgbClr val="000000"/>
              </a:solidFill>
              <a:latin typeface="Open Sans Bold"/>
            </a:endParaRPr>
          </a:p>
        </p:txBody>
      </p:sp>
      <p:pic>
        <p:nvPicPr>
          <p:cNvPr id="30" name="Picture 30"/>
          <p:cNvPicPr>
            <a:picLocks noChangeAspect="1"/>
          </p:cNvPicPr>
          <p:nvPr/>
        </p:nvPicPr>
        <p:blipFill>
          <a:blip r:embed="rId9"/>
          <a:srcRect l="8624" r="30543" b="18158"/>
          <a:stretch>
            <a:fillRect/>
          </a:stretch>
        </p:blipFill>
        <p:spPr>
          <a:xfrm>
            <a:off x="5887917" y="2288629"/>
            <a:ext cx="2228107" cy="4860424"/>
          </a:xfrm>
          <a:prstGeom prst="rect">
            <a:avLst/>
          </a:prstGeom>
        </p:spPr>
      </p:pic>
      <p:pic>
        <p:nvPicPr>
          <p:cNvPr id="31" name="Picture 31"/>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980237" y="2421329"/>
            <a:ext cx="2118469" cy="542573"/>
          </a:xfrm>
          <a:prstGeom prst="rect">
            <a:avLst/>
          </a:prstGeom>
        </p:spPr>
      </p:pic>
      <p:pic>
        <p:nvPicPr>
          <p:cNvPr id="36" name="Picture 36"/>
          <p:cNvPicPr>
            <a:picLocks noChangeAspect="1"/>
          </p:cNvPicPr>
          <p:nvPr/>
        </p:nvPicPr>
        <p:blipFill>
          <a:blip r:embed="rId13"/>
          <a:srcRect l="10978" r="5044" b="4768"/>
          <a:stretch>
            <a:fillRect/>
          </a:stretch>
        </p:blipFill>
        <p:spPr>
          <a:xfrm>
            <a:off x="5241482" y="4201946"/>
            <a:ext cx="5469485" cy="3333821"/>
          </a:xfrm>
          <a:prstGeom prst="rect">
            <a:avLst/>
          </a:prstGeom>
        </p:spPr>
      </p:pic>
      <p:sp>
        <p:nvSpPr>
          <p:cNvPr id="38" name="TextBox 20"/>
          <p:cNvSpPr txBox="1"/>
          <p:nvPr/>
        </p:nvSpPr>
        <p:spPr>
          <a:xfrm>
            <a:off x="3471353" y="5033486"/>
            <a:ext cx="1951756" cy="325282"/>
          </a:xfrm>
          <a:prstGeom prst="rect">
            <a:avLst/>
          </a:prstGeom>
        </p:spPr>
        <p:txBody>
          <a:bodyPr lIns="0" tIns="0" rIns="0" bIns="0" rtlCol="0" anchor="t">
            <a:spAutoFit/>
          </a:bodyPr>
          <a:lstStyle/>
          <a:p>
            <a:pPr algn="ctr">
              <a:lnSpc>
                <a:spcPts val="2940"/>
              </a:lnSpc>
            </a:pPr>
            <a:r>
              <a:rPr lang="en-US" sz="1400" dirty="0">
                <a:solidFill>
                  <a:srgbClr val="000000"/>
                </a:solidFill>
                <a:latin typeface="Open Sans"/>
              </a:rPr>
              <a:t>.</a:t>
            </a:r>
          </a:p>
        </p:txBody>
      </p:sp>
      <p:sp>
        <p:nvSpPr>
          <p:cNvPr id="39" name="TextBox 20"/>
          <p:cNvSpPr txBox="1"/>
          <p:nvPr/>
        </p:nvSpPr>
        <p:spPr>
          <a:xfrm>
            <a:off x="5927294" y="2918419"/>
            <a:ext cx="2185922" cy="4039567"/>
          </a:xfrm>
          <a:prstGeom prst="rect">
            <a:avLst/>
          </a:prstGeom>
        </p:spPr>
        <p:txBody>
          <a:bodyPr wrap="square" lIns="0" tIns="0" rIns="0" bIns="0" rtlCol="0" anchor="t">
            <a:spAutoFit/>
          </a:bodyPr>
          <a:lstStyle/>
          <a:p>
            <a:endParaRPr lang="en-US" sz="1250" dirty="0">
              <a:solidFill>
                <a:srgbClr val="000000"/>
              </a:solidFill>
              <a:latin typeface="Open Sans"/>
            </a:endParaRPr>
          </a:p>
          <a:p>
            <a:r>
              <a:rPr lang="en-US" sz="1250" dirty="0">
                <a:solidFill>
                  <a:srgbClr val="000000"/>
                </a:solidFill>
                <a:latin typeface="Open Sans"/>
              </a:rPr>
              <a:t>*Please bring a fruit/vegetable snack every day. Afternoon snack will be provided by school.</a:t>
            </a:r>
          </a:p>
          <a:p>
            <a:r>
              <a:rPr lang="en-US" sz="1250" dirty="0">
                <a:solidFill>
                  <a:srgbClr val="000000"/>
                </a:solidFill>
                <a:latin typeface="Open Sans"/>
              </a:rPr>
              <a:t>*Please ensure EVERYTHING that comes into school is clearly labelled -a name written in a permanent marker or biro is fine!</a:t>
            </a:r>
          </a:p>
          <a:p>
            <a:r>
              <a:rPr lang="en-US" sz="1250" dirty="0">
                <a:solidFill>
                  <a:srgbClr val="000000"/>
                </a:solidFill>
                <a:latin typeface="Open Sans"/>
              </a:rPr>
              <a:t>*Please bring in a family photo for our class display, if you have not already done so.</a:t>
            </a:r>
          </a:p>
          <a:p>
            <a:r>
              <a:rPr lang="en-US" sz="1250" dirty="0">
                <a:solidFill>
                  <a:srgbClr val="000000"/>
                </a:solidFill>
                <a:latin typeface="Open Sans"/>
              </a:rPr>
              <a:t>*Please bring in wellies, waterproof trousers and spare clothes for your child for us to keep in school. *Please ensure spare clothes are in a named bag as these will go on their pegs. </a:t>
            </a:r>
          </a:p>
        </p:txBody>
      </p:sp>
      <p:sp>
        <p:nvSpPr>
          <p:cNvPr id="41" name="TextBox 20"/>
          <p:cNvSpPr txBox="1"/>
          <p:nvPr/>
        </p:nvSpPr>
        <p:spPr>
          <a:xfrm>
            <a:off x="757712" y="4817031"/>
            <a:ext cx="5057897" cy="2184765"/>
          </a:xfrm>
          <a:prstGeom prst="rect">
            <a:avLst/>
          </a:prstGeom>
        </p:spPr>
        <p:txBody>
          <a:bodyPr wrap="square" lIns="0" tIns="0" rIns="0" bIns="0" rtlCol="0" anchor="t">
            <a:spAutoFit/>
          </a:bodyPr>
          <a:lstStyle/>
          <a:p>
            <a:pPr>
              <a:lnSpc>
                <a:spcPts val="2940"/>
              </a:lnSpc>
            </a:pPr>
            <a:r>
              <a:rPr lang="en-US" sz="1400" dirty="0">
                <a:solidFill>
                  <a:srgbClr val="000000"/>
                </a:solidFill>
                <a:latin typeface="Open Sans"/>
              </a:rPr>
              <a:t>This term, your children will bring home a 'sharing book' from our class collection for you to read and enjoy together. They will also bring home a wordless book which helps your child to understand stories through pictures and develop their talking skills. These will be collected in every Thursday ready for new books to be sent home on Fridays.</a:t>
            </a:r>
            <a:endParaRPr lang="en-US" dirty="0">
              <a:solidFill>
                <a:srgbClr val="000000"/>
              </a:solidFill>
              <a:latin typeface="Open Sans"/>
            </a:endParaRPr>
          </a:p>
        </p:txBody>
      </p:sp>
      <p:sp>
        <p:nvSpPr>
          <p:cNvPr id="43" name="TextBox 42">
            <a:extLst>
              <a:ext uri="{FF2B5EF4-FFF2-40B4-BE49-F238E27FC236}">
                <a16:creationId xmlns:a16="http://schemas.microsoft.com/office/drawing/2014/main" id="{5E53A25F-6EEC-4C23-8027-2D207899BE53}"/>
              </a:ext>
            </a:extLst>
          </p:cNvPr>
          <p:cNvSpPr txBox="1"/>
          <p:nvPr/>
        </p:nvSpPr>
        <p:spPr>
          <a:xfrm>
            <a:off x="5818834" y="654050"/>
            <a:ext cx="3345816" cy="1673728"/>
          </a:xfrm>
          <a:prstGeom prst="rect">
            <a:avLst/>
          </a:prstGeom>
          <a:noFill/>
        </p:spPr>
        <p:txBody>
          <a:bodyPr wrap="square" lIns="91440" tIns="45720" rIns="91440" bIns="45720" rtlCol="0" anchor="t">
            <a:spAutoFit/>
          </a:bodyPr>
          <a:lstStyle/>
          <a:p>
            <a:pPr>
              <a:lnSpc>
                <a:spcPct val="150000"/>
              </a:lnSpc>
            </a:pPr>
            <a:r>
              <a:rPr lang="en-US" sz="1400" dirty="0">
                <a:solidFill>
                  <a:srgbClr val="000000"/>
                </a:solidFill>
                <a:latin typeface="Open Sans"/>
              </a:rPr>
              <a:t>Staff in EYFS work across both classes. Our team members are:</a:t>
            </a:r>
          </a:p>
          <a:p>
            <a:pPr>
              <a:lnSpc>
                <a:spcPct val="150000"/>
              </a:lnSpc>
            </a:pPr>
            <a:r>
              <a:rPr lang="en-US" sz="1400" dirty="0" err="1">
                <a:solidFill>
                  <a:srgbClr val="000000"/>
                </a:solidFill>
                <a:latin typeface="Open Sans"/>
              </a:rPr>
              <a:t>Mrs</a:t>
            </a:r>
            <a:r>
              <a:rPr lang="en-US" sz="1400" dirty="0">
                <a:solidFill>
                  <a:srgbClr val="000000"/>
                </a:solidFill>
                <a:latin typeface="Open Sans"/>
              </a:rPr>
              <a:t> Francis, </a:t>
            </a:r>
            <a:r>
              <a:rPr lang="en-US" sz="1400" dirty="0" err="1">
                <a:solidFill>
                  <a:srgbClr val="000000"/>
                </a:solidFill>
                <a:latin typeface="Open Sans"/>
              </a:rPr>
              <a:t>Mrs</a:t>
            </a:r>
            <a:r>
              <a:rPr lang="en-US" sz="1400" dirty="0">
                <a:solidFill>
                  <a:srgbClr val="000000"/>
                </a:solidFill>
                <a:latin typeface="Open Sans"/>
              </a:rPr>
              <a:t> Doyle, </a:t>
            </a:r>
            <a:r>
              <a:rPr lang="en-US" sz="1400" dirty="0" err="1">
                <a:solidFill>
                  <a:srgbClr val="000000"/>
                </a:solidFill>
                <a:latin typeface="Open Sans"/>
              </a:rPr>
              <a:t>Mrs</a:t>
            </a:r>
            <a:r>
              <a:rPr lang="en-US" sz="1400" dirty="0">
                <a:solidFill>
                  <a:srgbClr val="000000"/>
                </a:solidFill>
                <a:latin typeface="Open Sans"/>
              </a:rPr>
              <a:t> Uttridge, </a:t>
            </a:r>
            <a:r>
              <a:rPr lang="en-US" sz="1400" dirty="0" err="1">
                <a:solidFill>
                  <a:srgbClr val="000000"/>
                </a:solidFill>
                <a:latin typeface="Open Sans"/>
              </a:rPr>
              <a:t>Mrs</a:t>
            </a:r>
            <a:r>
              <a:rPr lang="en-US" sz="1400" dirty="0">
                <a:solidFill>
                  <a:srgbClr val="000000"/>
                </a:solidFill>
                <a:latin typeface="Open Sans"/>
              </a:rPr>
              <a:t> Finch, Miss Gilks, </a:t>
            </a:r>
            <a:r>
              <a:rPr lang="en-US" sz="1400" dirty="0" err="1">
                <a:solidFill>
                  <a:srgbClr val="000000"/>
                </a:solidFill>
                <a:latin typeface="Open Sans"/>
              </a:rPr>
              <a:t>Mrs</a:t>
            </a:r>
            <a:r>
              <a:rPr lang="en-US" sz="1400" dirty="0">
                <a:solidFill>
                  <a:srgbClr val="000000"/>
                </a:solidFill>
                <a:latin typeface="Open Sans"/>
              </a:rPr>
              <a:t> Le Sager and </a:t>
            </a:r>
            <a:r>
              <a:rPr lang="en-US" sz="1400" dirty="0" err="1">
                <a:solidFill>
                  <a:srgbClr val="000000"/>
                </a:solidFill>
                <a:latin typeface="Open Sans"/>
              </a:rPr>
              <a:t>Mrs</a:t>
            </a:r>
            <a:r>
              <a:rPr lang="en-US" sz="1400" dirty="0">
                <a:solidFill>
                  <a:srgbClr val="000000"/>
                </a:solidFill>
                <a:latin typeface="Open Sans"/>
              </a:rPr>
              <a:t> Hagger.</a:t>
            </a:r>
            <a:endParaRPr lang="en-US" sz="1400" dirty="0">
              <a:solidFill>
                <a:srgbClr val="000000"/>
              </a:solidFill>
              <a:latin typeface="Open Sans"/>
              <a:ea typeface="Open Sans"/>
              <a:cs typeface="Open Sans"/>
            </a:endParaRPr>
          </a:p>
        </p:txBody>
      </p:sp>
      <p:sp>
        <p:nvSpPr>
          <p:cNvPr id="44" name="TextBox 20">
            <a:extLst>
              <a:ext uri="{FF2B5EF4-FFF2-40B4-BE49-F238E27FC236}">
                <a16:creationId xmlns:a16="http://schemas.microsoft.com/office/drawing/2014/main" id="{EE759A86-BB7A-4789-9D58-4A85D784E954}"/>
              </a:ext>
            </a:extLst>
          </p:cNvPr>
          <p:cNvSpPr txBox="1"/>
          <p:nvPr/>
        </p:nvSpPr>
        <p:spPr>
          <a:xfrm>
            <a:off x="2916818" y="1772523"/>
            <a:ext cx="2922539" cy="2585323"/>
          </a:xfrm>
          <a:prstGeom prst="rect">
            <a:avLst/>
          </a:prstGeom>
        </p:spPr>
        <p:txBody>
          <a:bodyPr wrap="square" lIns="0" tIns="0" rIns="0" bIns="0" rtlCol="0" anchor="t">
            <a:spAutoFit/>
          </a:bodyPr>
          <a:lstStyle/>
          <a:p>
            <a:r>
              <a:rPr lang="en-US" sz="1400" dirty="0">
                <a:solidFill>
                  <a:srgbClr val="000000"/>
                </a:solidFill>
                <a:latin typeface="Open Sans"/>
              </a:rPr>
              <a:t>Children will be following their interests and developing all areas of the curriculum during their child initiated 'Curiosity Time'. During this time, they can </a:t>
            </a:r>
            <a:r>
              <a:rPr lang="en-US" sz="1400" dirty="0" err="1">
                <a:solidFill>
                  <a:srgbClr val="000000"/>
                </a:solidFill>
                <a:latin typeface="Open Sans"/>
              </a:rPr>
              <a:t>practise</a:t>
            </a:r>
            <a:r>
              <a:rPr lang="en-US" sz="1400" dirty="0">
                <a:solidFill>
                  <a:srgbClr val="000000"/>
                </a:solidFill>
                <a:latin typeface="Open Sans"/>
              </a:rPr>
              <a:t> the skills learnt during teacher directed sessions, as well as seeing where their own play takes them. We have a ‘free flow’ system for Curiosity Time so children can move between the two classrooms as well as our outdoor classroom.</a:t>
            </a:r>
            <a:endParaRPr lang="en-US" dirty="0">
              <a:solidFill>
                <a:srgbClr val="000000"/>
              </a:solidFill>
              <a:latin typeface="Open Sans"/>
            </a:endParaRPr>
          </a:p>
        </p:txBody>
      </p:sp>
      <p:sp>
        <p:nvSpPr>
          <p:cNvPr id="23" name="TextBox 22">
            <a:extLst>
              <a:ext uri="{FF2B5EF4-FFF2-40B4-BE49-F238E27FC236}">
                <a16:creationId xmlns:a16="http://schemas.microsoft.com/office/drawing/2014/main" id="{FFCB94CA-8674-4648-9EC9-1084BD58DD7D}"/>
              </a:ext>
            </a:extLst>
          </p:cNvPr>
          <p:cNvSpPr txBox="1"/>
          <p:nvPr/>
        </p:nvSpPr>
        <p:spPr>
          <a:xfrm>
            <a:off x="6279452" y="2429904"/>
            <a:ext cx="2221430" cy="369332"/>
          </a:xfrm>
          <a:prstGeom prst="rect">
            <a:avLst/>
          </a:prstGeom>
          <a:noFill/>
        </p:spPr>
        <p:txBody>
          <a:bodyPr wrap="square" rtlCol="0">
            <a:spAutoFit/>
          </a:bodyPr>
          <a:lstStyle/>
          <a:p>
            <a:r>
              <a:rPr lang="en-US" dirty="0">
                <a:solidFill>
                  <a:srgbClr val="000000"/>
                </a:solidFill>
                <a:latin typeface="Open Sans Bold"/>
              </a:rPr>
              <a:t>REMINDERS</a:t>
            </a: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9" ma:contentTypeDescription="Create a new document." ma:contentTypeScope="" ma:versionID="97ecbcbffc07806b3948d9dd29a861d3">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f18579ec8fee7605db449bde7ccdc298"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7B6EC8-A086-488C-8088-CE8D872CCEB3}">
  <ds:schemaRefs>
    <ds:schemaRef ds:uri="http://schemas.microsoft.com/sharepoint/v3/contenttype/forms"/>
  </ds:schemaRefs>
</ds:datastoreItem>
</file>

<file path=customXml/itemProps2.xml><?xml version="1.0" encoding="utf-8"?>
<ds:datastoreItem xmlns:ds="http://schemas.openxmlformats.org/officeDocument/2006/customXml" ds:itemID="{8262AA3E-9FA3-4DC6-8996-3DCC63F0D38E}">
  <ds:schemaRefs>
    <ds:schemaRef ds:uri="http://schemas.microsoft.com/office/2006/metadata/properties"/>
    <ds:schemaRef ds:uri="http://purl.org/dc/elements/1.1/"/>
    <ds:schemaRef ds:uri="f00701a2-7724-4efd-af13-a623fff13b57"/>
    <ds:schemaRef ds:uri="0ff44e97-233f-4fc8-9d97-fac65850ace2"/>
    <ds:schemaRef ds:uri="8b33755d-08ae-413b-a6d7-2c8ef28c99bd"/>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284BBF9C-CCDB-4EBC-AFF2-D0D7BCED36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22563</TotalTime>
  <Words>723</Words>
  <Application>Microsoft Office PowerPoint</Application>
  <PresentationFormat>Custom</PresentationFormat>
  <Paragraphs>36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Calibri</vt:lpstr>
      <vt:lpstr>Arial</vt:lpstr>
      <vt:lpstr>Open Sans</vt:lpstr>
      <vt:lpstr>Open Sans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82</cp:revision>
  <cp:lastPrinted>2022-08-04T12:56:59Z</cp:lastPrinted>
  <dcterms:created xsi:type="dcterms:W3CDTF">2006-08-16T00:00:00Z</dcterms:created>
  <dcterms:modified xsi:type="dcterms:W3CDTF">2026-09-21T16:51:58Z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y fmtid="{D5CDD505-2E9C-101B-9397-08002B2CF9AE}" pid="3" name="MediaServiceImageTags">
    <vt:lpwstr/>
  </property>
</Properties>
</file>