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
  </p:notesMasterIdLst>
  <p:sldIdLst>
    <p:sldId id="256" r:id="rId5"/>
    <p:sldId id="257" r:id="rId6"/>
  </p:sldIdLst>
  <p:sldSz cx="10693400" cy="7556500"/>
  <p:notesSz cx="6797675" cy="9926638"/>
  <p:embeddedFontLst>
    <p:embeddedFont>
      <p:font typeface="Calibri" panose="020F0502020204030204" pitchFamily="34" charset="0"/>
      <p:regular r:id="rId8"/>
      <p:bold r:id="rId9"/>
      <p:italic r:id="rId10"/>
      <p:boldItalic r:id="rId11"/>
    </p:embeddedFont>
    <p:embeddedFont>
      <p:font typeface="Calibri Light" panose="020F0302020204030204" pitchFamily="34" charset="0"/>
      <p:regular r:id="rId12"/>
      <p:italic r:id="rId13"/>
    </p:embeddedFont>
    <p:embeddedFont>
      <p:font typeface="Open Sans" panose="020B0606030504020204" pitchFamily="34" charset="0"/>
      <p:regular r:id="rId14"/>
      <p:bold r:id="rId15"/>
      <p:italic r:id="rId16"/>
      <p:boldItalic r:id="rId17"/>
    </p:embeddedFont>
    <p:embeddedFont>
      <p:font typeface="Open Sans Bold" panose="020B0806030504020204"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1358" autoAdjust="0"/>
  </p:normalViewPr>
  <p:slideViewPr>
    <p:cSldViewPr>
      <p:cViewPr varScale="1">
        <p:scale>
          <a:sx n="60" d="100"/>
          <a:sy n="60" d="100"/>
        </p:scale>
        <p:origin x="1168"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font" Target="fonts/font9.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font" Target="fonts/font8.fntdata"/><Relationship Id="rId23" Type="http://schemas.openxmlformats.org/officeDocument/2006/relationships/tableStyles" Target="tableStyles.xml"/><Relationship Id="rId10" Type="http://schemas.openxmlformats.org/officeDocument/2006/relationships/font" Target="fonts/font3.fntdata"/><Relationship Id="rId19"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BD6D618-C4C2-40A7-A221-C996A7CE9E3F}" type="datetimeFigureOut">
              <a:rPr lang="en-GB" smtClean="0"/>
              <a:t>27/09/2026</a:t>
            </a:fld>
            <a:endParaRPr lang="en-GB"/>
          </a:p>
        </p:txBody>
      </p:sp>
      <p:sp>
        <p:nvSpPr>
          <p:cNvPr id="4" name="Slide Image Placeholder 3"/>
          <p:cNvSpPr>
            <a:spLocks noGrp="1" noRot="1" noChangeAspect="1"/>
          </p:cNvSpPr>
          <p:nvPr>
            <p:ph type="sldImg" idx="2"/>
          </p:nvPr>
        </p:nvSpPr>
        <p:spPr>
          <a:xfrm>
            <a:off x="1028700" y="1241425"/>
            <a:ext cx="474027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2D76662C-C3BE-4EBF-A081-ABDD1A99F5BB}" type="slidenum">
              <a:rPr lang="en-GB" smtClean="0"/>
              <a:t>‹#›</a:t>
            </a:fld>
            <a:endParaRPr lang="en-GB"/>
          </a:p>
        </p:txBody>
      </p:sp>
    </p:spTree>
    <p:extLst>
      <p:ext uri="{BB962C8B-B14F-4D97-AF65-F5344CB8AC3E}">
        <p14:creationId xmlns:p14="http://schemas.microsoft.com/office/powerpoint/2010/main" val="2978332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76662C-C3BE-4EBF-A081-ABDD1A99F5BB}" type="slidenum">
              <a:rPr lang="en-GB" smtClean="0"/>
              <a:t>1</a:t>
            </a:fld>
            <a:endParaRPr lang="en-GB"/>
          </a:p>
        </p:txBody>
      </p:sp>
    </p:spTree>
    <p:extLst>
      <p:ext uri="{BB962C8B-B14F-4D97-AF65-F5344CB8AC3E}">
        <p14:creationId xmlns:p14="http://schemas.microsoft.com/office/powerpoint/2010/main" val="3309896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5"/>
          </p:nvPr>
        </p:nvSpPr>
        <p:spPr/>
        <p:txBody>
          <a:bodyPr/>
          <a:lstStyle/>
          <a:p>
            <a:fld id="{2D76662C-C3BE-4EBF-A081-ABDD1A99F5BB}" type="slidenum">
              <a:rPr lang="en-GB" smtClean="0"/>
              <a:t>2</a:t>
            </a:fld>
            <a:endParaRPr lang="en-GB"/>
          </a:p>
        </p:txBody>
      </p:sp>
    </p:spTree>
    <p:extLst>
      <p:ext uri="{BB962C8B-B14F-4D97-AF65-F5344CB8AC3E}">
        <p14:creationId xmlns:p14="http://schemas.microsoft.com/office/powerpoint/2010/main" val="681703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png"/><Relationship Id="rId15" Type="http://schemas.openxmlformats.org/officeDocument/2006/relationships/image" Target="../media/image1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7.svg"/><Relationship Id="rId3" Type="http://schemas.openxmlformats.org/officeDocument/2006/relationships/image" Target="../media/image1.jpeg"/><Relationship Id="rId7" Type="http://schemas.openxmlformats.org/officeDocument/2006/relationships/image" Target="../media/image5.svg"/><Relationship Id="rId12"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6.png"/><Relationship Id="rId5" Type="http://schemas.openxmlformats.org/officeDocument/2006/relationships/image" Target="../media/image3.pn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2770" t="4032" r="6764" b="84"/>
          <a:stretch>
            <a:fillRect/>
          </a:stretch>
        </p:blipFill>
        <p:spPr>
          <a:xfrm>
            <a:off x="-47434" y="-106071"/>
            <a:ext cx="10693400" cy="7556500"/>
          </a:xfrm>
          <a:prstGeom prst="rect">
            <a:avLst/>
          </a:prstGeom>
        </p:spPr>
      </p:pic>
      <p:pic>
        <p:nvPicPr>
          <p:cNvPr id="3" name="Picture 3"/>
          <p:cNvPicPr>
            <a:picLocks noChangeAspect="1"/>
          </p:cNvPicPr>
          <p:nvPr/>
        </p:nvPicPr>
        <p:blipFill>
          <a:blip r:embed="rId4"/>
          <a:srcRect l="6431" r="2814"/>
          <a:stretch>
            <a:fillRect/>
          </a:stretch>
        </p:blipFill>
        <p:spPr>
          <a:xfrm>
            <a:off x="5244792" y="4425366"/>
            <a:ext cx="5402374" cy="3199626"/>
          </a:xfrm>
          <a:prstGeom prst="rect">
            <a:avLst/>
          </a:prstGeom>
        </p:spPr>
      </p:pic>
      <p:pic>
        <p:nvPicPr>
          <p:cNvPr id="4" name="Picture 4"/>
          <p:cNvPicPr>
            <a:picLocks noChangeAspect="1"/>
          </p:cNvPicPr>
          <p:nvPr/>
        </p:nvPicPr>
        <p:blipFill>
          <a:blip r:embed="rId5"/>
          <a:srcRect/>
          <a:stretch>
            <a:fillRect/>
          </a:stretch>
        </p:blipFill>
        <p:spPr>
          <a:xfrm>
            <a:off x="6825312" y="-64414"/>
            <a:ext cx="1394624" cy="1045599"/>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131439"/>
            <a:ext cx="5168541" cy="890924"/>
          </a:xfrm>
          <a:prstGeom prst="rect">
            <a:avLst/>
          </a:prstGeom>
        </p:spPr>
      </p:pic>
      <p:pic>
        <p:nvPicPr>
          <p:cNvPr id="7" name="Picture 7"/>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831635" y="694111"/>
            <a:ext cx="2138217" cy="542573"/>
          </a:xfrm>
          <a:prstGeom prst="rect">
            <a:avLst/>
          </a:prstGeom>
        </p:spPr>
      </p:pic>
      <p:pic>
        <p:nvPicPr>
          <p:cNvPr id="8" name="Picture 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257504" y="498612"/>
            <a:ext cx="2138217" cy="542573"/>
          </a:xfrm>
          <a:prstGeom prst="rect">
            <a:avLst/>
          </a:prstGeom>
        </p:spPr>
      </p:pic>
      <p:pic>
        <p:nvPicPr>
          <p:cNvPr id="9" name="Picture 9"/>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212656" y="852015"/>
            <a:ext cx="4402258" cy="4808004"/>
          </a:xfrm>
          <a:prstGeom prst="rect">
            <a:avLst/>
          </a:prstGeom>
        </p:spPr>
      </p:pic>
      <p:pic>
        <p:nvPicPr>
          <p:cNvPr id="10" name="Picture 10"/>
          <p:cNvPicPr>
            <a:picLocks noChangeAspect="1"/>
          </p:cNvPicPr>
          <p:nvPr/>
        </p:nvPicPr>
        <p:blipFill>
          <a:blip r:embed="rId12"/>
          <a:srcRect l="21981" r="33268"/>
          <a:stretch>
            <a:fillRect/>
          </a:stretch>
        </p:blipFill>
        <p:spPr>
          <a:xfrm>
            <a:off x="207234" y="1144599"/>
            <a:ext cx="3238687" cy="6280462"/>
          </a:xfrm>
          <a:prstGeom prst="rect">
            <a:avLst/>
          </a:prstGeom>
        </p:spPr>
      </p:pic>
      <p:pic>
        <p:nvPicPr>
          <p:cNvPr id="11" name="Picture 11"/>
          <p:cNvPicPr>
            <a:picLocks noChangeAspect="1"/>
          </p:cNvPicPr>
          <p:nvPr/>
        </p:nvPicPr>
        <p:blipFill>
          <a:blip r:embed="rId13"/>
          <a:srcRect l="2767" r="15886" b="17484"/>
          <a:stretch>
            <a:fillRect/>
          </a:stretch>
        </p:blipFill>
        <p:spPr>
          <a:xfrm>
            <a:off x="7614914" y="1022362"/>
            <a:ext cx="3135678" cy="5041887"/>
          </a:xfrm>
          <a:prstGeom prst="rect">
            <a:avLst/>
          </a:prstGeom>
        </p:spPr>
      </p:pic>
      <p:grpSp>
        <p:nvGrpSpPr>
          <p:cNvPr id="18" name="Group 18"/>
          <p:cNvGrpSpPr>
            <a:grpSpLocks noChangeAspect="1"/>
          </p:cNvGrpSpPr>
          <p:nvPr/>
        </p:nvGrpSpPr>
        <p:grpSpPr>
          <a:xfrm>
            <a:off x="8908203" y="5667947"/>
            <a:ext cx="1352287" cy="1324225"/>
            <a:chOff x="-72390" y="7620"/>
            <a:chExt cx="6487160" cy="6352540"/>
          </a:xfrm>
        </p:grpSpPr>
        <p:sp>
          <p:nvSpPr>
            <p:cNvPr id="19" name="Freeform 19"/>
            <p:cNvSpPr/>
            <p:nvPr/>
          </p:nvSpPr>
          <p:spPr>
            <a:xfrm>
              <a:off x="-72390" y="7620"/>
              <a:ext cx="6487160" cy="6352540"/>
            </a:xfrm>
            <a:custGeom>
              <a:avLst/>
              <a:gdLst/>
              <a:ahLst/>
              <a:cxnLst/>
              <a:rect l="l" t="t" r="r" b="b"/>
              <a:pathLst>
                <a:path w="6487160" h="6352540">
                  <a:moveTo>
                    <a:pt x="6322060" y="3176270"/>
                  </a:moveTo>
                  <a:cubicBezTo>
                    <a:pt x="6322060" y="2844800"/>
                    <a:pt x="6487160" y="2493010"/>
                    <a:pt x="6385560" y="2194560"/>
                  </a:cubicBezTo>
                  <a:cubicBezTo>
                    <a:pt x="6281420" y="1884680"/>
                    <a:pt x="5928360" y="1694180"/>
                    <a:pt x="5734050" y="1436370"/>
                  </a:cubicBezTo>
                  <a:cubicBezTo>
                    <a:pt x="5537200" y="1176020"/>
                    <a:pt x="5455920" y="796290"/>
                    <a:pt x="5185410" y="607060"/>
                  </a:cubicBezTo>
                  <a:cubicBezTo>
                    <a:pt x="4917440" y="420370"/>
                    <a:pt x="4517390" y="462280"/>
                    <a:pt x="4196080" y="360680"/>
                  </a:cubicBezTo>
                  <a:cubicBezTo>
                    <a:pt x="3884930" y="264160"/>
                    <a:pt x="3589020" y="0"/>
                    <a:pt x="3244850" y="0"/>
                  </a:cubicBezTo>
                  <a:cubicBezTo>
                    <a:pt x="2900680" y="0"/>
                    <a:pt x="2603500" y="262890"/>
                    <a:pt x="2293620" y="360680"/>
                  </a:cubicBezTo>
                  <a:cubicBezTo>
                    <a:pt x="1972310" y="461010"/>
                    <a:pt x="1570990" y="419100"/>
                    <a:pt x="1303020" y="607060"/>
                  </a:cubicBezTo>
                  <a:cubicBezTo>
                    <a:pt x="1032510" y="796290"/>
                    <a:pt x="951230" y="1176020"/>
                    <a:pt x="754380" y="1436370"/>
                  </a:cubicBezTo>
                  <a:cubicBezTo>
                    <a:pt x="558800" y="1694180"/>
                    <a:pt x="207010" y="1884680"/>
                    <a:pt x="101600" y="2194560"/>
                  </a:cubicBezTo>
                  <a:cubicBezTo>
                    <a:pt x="1270" y="2493010"/>
                    <a:pt x="165100" y="2844800"/>
                    <a:pt x="165100" y="3176270"/>
                  </a:cubicBezTo>
                  <a:cubicBezTo>
                    <a:pt x="165100" y="3507740"/>
                    <a:pt x="0" y="3859530"/>
                    <a:pt x="101600" y="4157980"/>
                  </a:cubicBezTo>
                  <a:cubicBezTo>
                    <a:pt x="205740" y="4467860"/>
                    <a:pt x="558800" y="4658360"/>
                    <a:pt x="753110" y="4916170"/>
                  </a:cubicBezTo>
                  <a:cubicBezTo>
                    <a:pt x="949960" y="5176520"/>
                    <a:pt x="1031240" y="5556250"/>
                    <a:pt x="1301750" y="5745480"/>
                  </a:cubicBezTo>
                  <a:cubicBezTo>
                    <a:pt x="1569720" y="5933440"/>
                    <a:pt x="1969770" y="5891530"/>
                    <a:pt x="2292350" y="5991860"/>
                  </a:cubicBezTo>
                  <a:cubicBezTo>
                    <a:pt x="2603500" y="6088380"/>
                    <a:pt x="2899410" y="6352540"/>
                    <a:pt x="3243580" y="6352540"/>
                  </a:cubicBezTo>
                  <a:cubicBezTo>
                    <a:pt x="3587750" y="6352540"/>
                    <a:pt x="3884930" y="6089650"/>
                    <a:pt x="4194810" y="5991860"/>
                  </a:cubicBezTo>
                  <a:cubicBezTo>
                    <a:pt x="4516120" y="5891530"/>
                    <a:pt x="4917440" y="5933440"/>
                    <a:pt x="5185410" y="5745480"/>
                  </a:cubicBezTo>
                  <a:cubicBezTo>
                    <a:pt x="5455920" y="5556250"/>
                    <a:pt x="5537200" y="5176520"/>
                    <a:pt x="5734050" y="4916170"/>
                  </a:cubicBezTo>
                  <a:cubicBezTo>
                    <a:pt x="5929630" y="4658360"/>
                    <a:pt x="6281420" y="4467860"/>
                    <a:pt x="6385560" y="4157980"/>
                  </a:cubicBezTo>
                  <a:cubicBezTo>
                    <a:pt x="6487160" y="3858260"/>
                    <a:pt x="6322060" y="3506470"/>
                    <a:pt x="6322060" y="3176270"/>
                  </a:cubicBezTo>
                  <a:close/>
                </a:path>
              </a:pathLst>
            </a:custGeom>
            <a:solidFill>
              <a:srgbClr val="998A8E"/>
            </a:solidFill>
          </p:spPr>
        </p:sp>
      </p:grpSp>
      <p:sp>
        <p:nvSpPr>
          <p:cNvPr id="20" name="TextBox 20"/>
          <p:cNvSpPr txBox="1"/>
          <p:nvPr/>
        </p:nvSpPr>
        <p:spPr>
          <a:xfrm>
            <a:off x="927100" y="209328"/>
            <a:ext cx="3403035" cy="372745"/>
          </a:xfrm>
          <a:prstGeom prst="rect">
            <a:avLst/>
          </a:prstGeom>
        </p:spPr>
        <p:txBody>
          <a:bodyPr wrap="square" lIns="0" tIns="0" rIns="0" bIns="0" rtlCol="0" anchor="t">
            <a:spAutoFit/>
          </a:bodyPr>
          <a:lstStyle/>
          <a:p>
            <a:pPr algn="ctr">
              <a:lnSpc>
                <a:spcPts val="3079"/>
              </a:lnSpc>
            </a:pPr>
            <a:r>
              <a:rPr lang="en-US" sz="2199" dirty="0">
                <a:solidFill>
                  <a:srgbClr val="000000"/>
                </a:solidFill>
                <a:latin typeface="Open Sans Bold"/>
              </a:rPr>
              <a:t>Year 1 Autumn Term 1</a:t>
            </a:r>
          </a:p>
        </p:txBody>
      </p:sp>
      <p:sp>
        <p:nvSpPr>
          <p:cNvPr id="21" name="TextBox 21"/>
          <p:cNvSpPr txBox="1"/>
          <p:nvPr/>
        </p:nvSpPr>
        <p:spPr>
          <a:xfrm>
            <a:off x="5260444" y="750515"/>
            <a:ext cx="1044476"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ENGLISH </a:t>
            </a:r>
          </a:p>
        </p:txBody>
      </p:sp>
      <p:sp>
        <p:nvSpPr>
          <p:cNvPr id="22" name="TextBox 22"/>
          <p:cNvSpPr txBox="1"/>
          <p:nvPr/>
        </p:nvSpPr>
        <p:spPr>
          <a:xfrm>
            <a:off x="8864907" y="604119"/>
            <a:ext cx="865882"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MATHS </a:t>
            </a:r>
          </a:p>
        </p:txBody>
      </p:sp>
      <p:sp>
        <p:nvSpPr>
          <p:cNvPr id="24" name="TextBox 24"/>
          <p:cNvSpPr txBox="1"/>
          <p:nvPr/>
        </p:nvSpPr>
        <p:spPr>
          <a:xfrm>
            <a:off x="3761900" y="1268005"/>
            <a:ext cx="3656844" cy="4034310"/>
          </a:xfrm>
          <a:prstGeom prst="rect">
            <a:avLst/>
          </a:prstGeom>
        </p:spPr>
        <p:txBody>
          <a:bodyPr wrap="square" lIns="0" tIns="0" rIns="0" bIns="0" rtlCol="0" anchor="t">
            <a:spAutoFit/>
          </a:bodyPr>
          <a:lstStyle/>
          <a:p>
            <a:pPr>
              <a:lnSpc>
                <a:spcPts val="2940"/>
              </a:lnSpc>
            </a:pPr>
            <a:r>
              <a:rPr lang="en-GB" sz="1100" dirty="0">
                <a:solidFill>
                  <a:srgbClr val="000000"/>
                </a:solidFill>
                <a:latin typeface="Open Sans"/>
              </a:rPr>
              <a:t>This term, we will enjoy reading and exploring some wonderful books in English, including The Three Little Pigs, Mixed and The Perfect Fit.</a:t>
            </a:r>
          </a:p>
          <a:p>
            <a:pPr>
              <a:lnSpc>
                <a:spcPts val="2940"/>
              </a:lnSpc>
            </a:pPr>
            <a:r>
              <a:rPr lang="en-GB" sz="1100" dirty="0">
                <a:solidFill>
                  <a:srgbClr val="000000"/>
                </a:solidFill>
                <a:latin typeface="Open Sans"/>
              </a:rPr>
              <a:t>English lessons are 45 minutes long and are structured with a short teacher input followed by an engaging activity. Activities may include role play, sorting activities, partner or group work, discussion and writing tasks. We will dive deep into each book, developing the children's understanding of the characters, vocabulary, events and themes through a range of fun and engaging activities. </a:t>
            </a:r>
            <a:endParaRPr lang="en-US" sz="1100" dirty="0">
              <a:solidFill>
                <a:srgbClr val="000000"/>
              </a:solidFill>
              <a:latin typeface="Open Sans"/>
            </a:endParaRPr>
          </a:p>
        </p:txBody>
      </p:sp>
      <p:sp>
        <p:nvSpPr>
          <p:cNvPr id="25" name="TextBox 25"/>
          <p:cNvSpPr txBox="1"/>
          <p:nvPr/>
        </p:nvSpPr>
        <p:spPr>
          <a:xfrm>
            <a:off x="368478" y="2123273"/>
            <a:ext cx="3049288" cy="4602350"/>
          </a:xfrm>
          <a:prstGeom prst="rect">
            <a:avLst/>
          </a:prstGeom>
        </p:spPr>
        <p:txBody>
          <a:bodyPr wrap="square" lIns="0" tIns="0" rIns="0" bIns="0" rtlCol="0" anchor="t">
            <a:spAutoFit/>
          </a:bodyPr>
          <a:lstStyle/>
          <a:p>
            <a:pPr>
              <a:lnSpc>
                <a:spcPct val="150000"/>
              </a:lnSpc>
            </a:pPr>
            <a:r>
              <a:rPr lang="en-GB" sz="1100" dirty="0">
                <a:solidFill>
                  <a:srgbClr val="000000"/>
                </a:solidFill>
                <a:latin typeface="Open Sans"/>
              </a:rPr>
              <a:t>We are so happy to have you join us in Conway or Ash Class. We have a very exciting term ahead, filled with lots of fun, engaging and exciting learning opportunities.</a:t>
            </a:r>
          </a:p>
          <a:p>
            <a:pPr>
              <a:lnSpc>
                <a:spcPct val="150000"/>
              </a:lnSpc>
            </a:pPr>
            <a:endParaRPr lang="en-GB" sz="200" dirty="0">
              <a:solidFill>
                <a:srgbClr val="000000"/>
              </a:solidFill>
              <a:latin typeface="Open Sans"/>
            </a:endParaRPr>
          </a:p>
          <a:p>
            <a:pPr>
              <a:lnSpc>
                <a:spcPct val="150000"/>
              </a:lnSpc>
            </a:pPr>
            <a:r>
              <a:rPr lang="en-GB" sz="1100" dirty="0">
                <a:solidFill>
                  <a:srgbClr val="000000"/>
                </a:solidFill>
                <a:latin typeface="Open Sans"/>
              </a:rPr>
              <a:t>Regular reading at home, as well as listening to stories together, is highly recommended. This year, your child will complete the statutory Year 1 Phonics Screening Check in June. We will share more information about this with you in due course. </a:t>
            </a:r>
          </a:p>
          <a:p>
            <a:pPr>
              <a:lnSpc>
                <a:spcPct val="150000"/>
              </a:lnSpc>
            </a:pPr>
            <a:endParaRPr lang="en-GB" sz="300" dirty="0">
              <a:solidFill>
                <a:srgbClr val="000000"/>
              </a:solidFill>
              <a:latin typeface="Open Sans"/>
            </a:endParaRPr>
          </a:p>
          <a:p>
            <a:pPr>
              <a:lnSpc>
                <a:spcPct val="150000"/>
              </a:lnSpc>
            </a:pPr>
            <a:r>
              <a:rPr lang="en-GB" sz="1100" dirty="0">
                <a:solidFill>
                  <a:srgbClr val="000000"/>
                </a:solidFill>
                <a:latin typeface="Open Sans"/>
              </a:rPr>
              <a:t>Homework will be sent home before each half term for children to complete during the holiday. These will be called 'Challenges' and will be linked to phonics and maths.</a:t>
            </a:r>
          </a:p>
          <a:p>
            <a:pPr>
              <a:lnSpc>
                <a:spcPct val="150000"/>
              </a:lnSpc>
            </a:pPr>
            <a:endParaRPr lang="en-GB" sz="400" dirty="0">
              <a:solidFill>
                <a:srgbClr val="000000"/>
              </a:solidFill>
              <a:latin typeface="Open Sans"/>
            </a:endParaRPr>
          </a:p>
          <a:p>
            <a:pPr>
              <a:lnSpc>
                <a:spcPct val="150000"/>
              </a:lnSpc>
            </a:pPr>
            <a:r>
              <a:rPr lang="en-GB" sz="1100" dirty="0">
                <a:solidFill>
                  <a:srgbClr val="000000"/>
                </a:solidFill>
                <a:latin typeface="Open Sans"/>
              </a:rPr>
              <a:t>We are looking forward to a fantastic year of learning, growing and having fun together! </a:t>
            </a:r>
            <a:endParaRPr lang="en-US" sz="1400" b="1" dirty="0">
              <a:solidFill>
                <a:srgbClr val="000000"/>
              </a:solidFill>
              <a:latin typeface="Open Sans"/>
            </a:endParaRPr>
          </a:p>
          <a:p>
            <a:pPr algn="ctr">
              <a:lnSpc>
                <a:spcPts val="2940"/>
              </a:lnSpc>
            </a:pPr>
            <a:endParaRPr lang="en-US" sz="1600" dirty="0">
              <a:solidFill>
                <a:srgbClr val="000000"/>
              </a:solidFill>
              <a:latin typeface="Open Sans"/>
            </a:endParaRPr>
          </a:p>
        </p:txBody>
      </p:sp>
      <p:sp>
        <p:nvSpPr>
          <p:cNvPr id="26" name="TextBox 26"/>
          <p:cNvSpPr txBox="1"/>
          <p:nvPr/>
        </p:nvSpPr>
        <p:spPr>
          <a:xfrm>
            <a:off x="7738339" y="1068665"/>
            <a:ext cx="2881997" cy="4406206"/>
          </a:xfrm>
          <a:prstGeom prst="rect">
            <a:avLst/>
          </a:prstGeom>
        </p:spPr>
        <p:txBody>
          <a:bodyPr wrap="square" lIns="0" tIns="0" rIns="0" bIns="0" rtlCol="0" anchor="t">
            <a:spAutoFit/>
          </a:bodyPr>
          <a:lstStyle/>
          <a:p>
            <a:pPr>
              <a:lnSpc>
                <a:spcPts val="2940"/>
              </a:lnSpc>
            </a:pPr>
            <a:r>
              <a:rPr lang="en-GB" sz="1100" dirty="0">
                <a:solidFill>
                  <a:srgbClr val="000000"/>
                </a:solidFill>
                <a:latin typeface="Open Sans"/>
              </a:rPr>
              <a:t>This term, we will begin our maths learning by exploring place value, developing the children’s understanding of numbers from 0 to 10. We will look at different ways to represent numbers and practise identifying 1 more and 1 less, as well as counting forwards and backwards using a number line. Our maths lessons are interactive and practical, with children having lots of opportunities to use a range of manipulatives to support their learning and explain their mathematical thinking.</a:t>
            </a:r>
            <a:endParaRPr lang="en-US" sz="1100" dirty="0">
              <a:solidFill>
                <a:srgbClr val="000000"/>
              </a:solidFill>
              <a:latin typeface="Open Sans"/>
            </a:endParaRPr>
          </a:p>
        </p:txBody>
      </p:sp>
      <p:sp>
        <p:nvSpPr>
          <p:cNvPr id="27" name="TextBox 27"/>
          <p:cNvSpPr txBox="1"/>
          <p:nvPr/>
        </p:nvSpPr>
        <p:spPr>
          <a:xfrm>
            <a:off x="9075634" y="5921928"/>
            <a:ext cx="1017423" cy="701617"/>
          </a:xfrm>
          <a:prstGeom prst="rect">
            <a:avLst/>
          </a:prstGeom>
        </p:spPr>
        <p:txBody>
          <a:bodyPr lIns="0" tIns="0" rIns="0" bIns="0" rtlCol="0" anchor="t">
            <a:spAutoFit/>
          </a:bodyPr>
          <a:lstStyle/>
          <a:p>
            <a:pPr algn="ctr">
              <a:lnSpc>
                <a:spcPts val="2898"/>
              </a:lnSpc>
            </a:pPr>
            <a:r>
              <a:rPr lang="en-US" sz="2070" dirty="0">
                <a:solidFill>
                  <a:srgbClr val="FFFFFF"/>
                </a:solidFill>
                <a:latin typeface="Open Sans Bold"/>
              </a:rPr>
              <a:t>Term 1 texts </a:t>
            </a:r>
          </a:p>
        </p:txBody>
      </p:sp>
      <p:pic>
        <p:nvPicPr>
          <p:cNvPr id="28" name="Picture 28"/>
          <p:cNvPicPr>
            <a:picLocks noChangeAspect="1"/>
          </p:cNvPicPr>
          <p:nvPr/>
        </p:nvPicPr>
        <p:blipFill>
          <a:blip r:embed="rId14"/>
          <a:srcRect l="6431" r="2814"/>
          <a:stretch>
            <a:fillRect/>
          </a:stretch>
        </p:blipFill>
        <p:spPr>
          <a:xfrm>
            <a:off x="-12899" y="5145652"/>
            <a:ext cx="5168541" cy="2363362"/>
          </a:xfrm>
          <a:prstGeom prst="rect">
            <a:avLst/>
          </a:prstGeom>
        </p:spPr>
      </p:pic>
      <p:sp>
        <p:nvSpPr>
          <p:cNvPr id="29" name="AutoShape 4" descr="Can I Build Another Me? | Shinsuke Yoshitake | | Childrens Boo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3" name="Picture 6">
            <a:extLst>
              <a:ext uri="{FF2B5EF4-FFF2-40B4-BE49-F238E27FC236}">
                <a16:creationId xmlns:a16="http://schemas.microsoft.com/office/drawing/2014/main" id="{BCE48A8F-CE1A-4EFB-AB01-A02308A5FB6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91418" y="1236056"/>
            <a:ext cx="2138217" cy="542573"/>
          </a:xfrm>
          <a:prstGeom prst="rect">
            <a:avLst/>
          </a:prstGeom>
        </p:spPr>
      </p:pic>
      <p:sp>
        <p:nvSpPr>
          <p:cNvPr id="34" name="TextBox 23">
            <a:extLst>
              <a:ext uri="{FF2B5EF4-FFF2-40B4-BE49-F238E27FC236}">
                <a16:creationId xmlns:a16="http://schemas.microsoft.com/office/drawing/2014/main" id="{821098AC-BB2E-407C-AB3E-3535C0CE4B02}"/>
              </a:ext>
            </a:extLst>
          </p:cNvPr>
          <p:cNvSpPr txBox="1"/>
          <p:nvPr/>
        </p:nvSpPr>
        <p:spPr>
          <a:xfrm>
            <a:off x="1065861" y="1384039"/>
            <a:ext cx="1654522"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KEY MESSAGES</a:t>
            </a:r>
          </a:p>
        </p:txBody>
      </p:sp>
      <p:pic>
        <p:nvPicPr>
          <p:cNvPr id="1026" name="Picture 2" descr="The Perfect Fit : Jones, Naomi, Jones, James: Amazon.co.uk: Books">
            <a:extLst>
              <a:ext uri="{FF2B5EF4-FFF2-40B4-BE49-F238E27FC236}">
                <a16:creationId xmlns:a16="http://schemas.microsoft.com/office/drawing/2014/main" id="{19C7FA7F-E47C-40D0-B44B-629F0D66199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10953" y="5684193"/>
            <a:ext cx="1383153" cy="14017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xed: A Colorful Story : Chung, Arree, Chung, Arree: Amazon.co.uk: Books">
            <a:extLst>
              <a:ext uri="{FF2B5EF4-FFF2-40B4-BE49-F238E27FC236}">
                <a16:creationId xmlns:a16="http://schemas.microsoft.com/office/drawing/2014/main" id="{AAE13AEA-DB22-4508-8BDE-9A867AE8088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25528" y="5631374"/>
            <a:ext cx="1741501" cy="15040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5D810D8-C5EF-4E67-A50D-CB20E8D3E9DE}"/>
              </a:ext>
            </a:extLst>
          </p:cNvPr>
          <p:cNvPicPr>
            <a:picLocks noChangeAspect="1"/>
          </p:cNvPicPr>
          <p:nvPr/>
        </p:nvPicPr>
        <p:blipFill>
          <a:blip r:embed="rId17"/>
          <a:stretch>
            <a:fillRect/>
          </a:stretch>
        </p:blipFill>
        <p:spPr>
          <a:xfrm>
            <a:off x="3486616" y="5502655"/>
            <a:ext cx="1521487" cy="173988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2770" t="4032" r="6764" b="84"/>
          <a:stretch>
            <a:fillRect/>
          </a:stretch>
        </p:blipFill>
        <p:spPr>
          <a:xfrm>
            <a:off x="-28106" y="-162839"/>
            <a:ext cx="10693400" cy="7556500"/>
          </a:xfrm>
          <a:prstGeom prst="rect">
            <a:avLst/>
          </a:prstGeom>
        </p:spPr>
      </p:pic>
      <p:pic>
        <p:nvPicPr>
          <p:cNvPr id="3" name="Picture 3"/>
          <p:cNvPicPr>
            <a:picLocks noChangeAspect="1"/>
          </p:cNvPicPr>
          <p:nvPr/>
        </p:nvPicPr>
        <p:blipFill>
          <a:blip r:embed="rId4"/>
          <a:srcRect l="5044" r="5044"/>
          <a:stretch>
            <a:fillRect/>
          </a:stretch>
        </p:blipFill>
        <p:spPr>
          <a:xfrm>
            <a:off x="-68700" y="4399647"/>
            <a:ext cx="5346000" cy="3195878"/>
          </a:xfrm>
          <a:prstGeom prst="rect">
            <a:avLst/>
          </a:prstGeom>
        </p:spPr>
      </p:pic>
      <p:pic>
        <p:nvPicPr>
          <p:cNvPr id="4" name="Picture 4"/>
          <p:cNvPicPr>
            <a:picLocks noChangeAspect="1"/>
          </p:cNvPicPr>
          <p:nvPr/>
        </p:nvPicPr>
        <p:blipFill>
          <a:blip r:embed="rId5"/>
          <a:srcRect/>
          <a:stretch>
            <a:fillRect/>
          </a:stretch>
        </p:blipFill>
        <p:spPr>
          <a:xfrm>
            <a:off x="8862611" y="70221"/>
            <a:ext cx="1829389" cy="1371558"/>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131439"/>
            <a:ext cx="5452927" cy="939945"/>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475827" y="5677658"/>
            <a:ext cx="2389564" cy="1659006"/>
          </a:xfrm>
          <a:prstGeom prst="rect">
            <a:avLst/>
          </a:prstGeom>
        </p:spPr>
      </p:pic>
      <p:pic>
        <p:nvPicPr>
          <p:cNvPr id="7" name="Picture 7"/>
          <p:cNvPicPr>
            <a:picLocks noChangeAspect="1"/>
          </p:cNvPicPr>
          <p:nvPr/>
        </p:nvPicPr>
        <p:blipFill>
          <a:blip r:embed="rId10"/>
          <a:srcRect l="5557" r="11950" b="18190"/>
          <a:stretch>
            <a:fillRect/>
          </a:stretch>
        </p:blipFill>
        <p:spPr>
          <a:xfrm>
            <a:off x="3257044" y="1468420"/>
            <a:ext cx="2562856" cy="1781958"/>
          </a:xfrm>
          <a:prstGeom prst="rect">
            <a:avLst/>
          </a:prstGeom>
        </p:spPr>
      </p:pic>
      <p:pic>
        <p:nvPicPr>
          <p:cNvPr id="8" name="Picture 8"/>
          <p:cNvPicPr>
            <a:picLocks noChangeAspect="1"/>
          </p:cNvPicPr>
          <p:nvPr/>
        </p:nvPicPr>
        <p:blipFill>
          <a:blip r:embed="rId11"/>
          <a:srcRect l="5996" r="5996" b="14519"/>
          <a:stretch>
            <a:fillRect/>
          </a:stretch>
        </p:blipFill>
        <p:spPr>
          <a:xfrm>
            <a:off x="5826071" y="654050"/>
            <a:ext cx="3305240" cy="1867726"/>
          </a:xfrm>
          <a:prstGeom prst="rect">
            <a:avLst/>
          </a:prstGeom>
        </p:spPr>
      </p:pic>
      <p:sp>
        <p:nvSpPr>
          <p:cNvPr id="9" name="TextBox 9"/>
          <p:cNvSpPr txBox="1"/>
          <p:nvPr/>
        </p:nvSpPr>
        <p:spPr>
          <a:xfrm>
            <a:off x="1148477" y="302786"/>
            <a:ext cx="3288655" cy="389255"/>
          </a:xfrm>
          <a:prstGeom prst="rect">
            <a:avLst/>
          </a:prstGeom>
        </p:spPr>
        <p:txBody>
          <a:bodyPr lIns="0" tIns="0" rIns="0" bIns="0" rtlCol="0" anchor="t">
            <a:spAutoFit/>
          </a:bodyPr>
          <a:lstStyle/>
          <a:p>
            <a:pPr algn="ctr">
              <a:lnSpc>
                <a:spcPts val="3220"/>
              </a:lnSpc>
            </a:pPr>
            <a:r>
              <a:rPr lang="en-US" sz="2300">
                <a:solidFill>
                  <a:srgbClr val="000000"/>
                </a:solidFill>
                <a:latin typeface="Open Sans Bold"/>
              </a:rPr>
              <a:t>Year 1 Autumn Term 1</a:t>
            </a:r>
          </a:p>
        </p:txBody>
      </p:sp>
      <p:sp>
        <p:nvSpPr>
          <p:cNvPr id="10" name="TextBox 10"/>
          <p:cNvSpPr txBox="1"/>
          <p:nvPr/>
        </p:nvSpPr>
        <p:spPr>
          <a:xfrm>
            <a:off x="4750095" y="6162702"/>
            <a:ext cx="2115296" cy="1062470"/>
          </a:xfrm>
          <a:prstGeom prst="rect">
            <a:avLst/>
          </a:prstGeom>
        </p:spPr>
        <p:txBody>
          <a:bodyPr wrap="square" lIns="0" tIns="0" rIns="0" bIns="0" rtlCol="0" anchor="t">
            <a:spAutoFit/>
          </a:bodyPr>
          <a:lstStyle/>
          <a:p>
            <a:pPr algn="ctr">
              <a:lnSpc>
                <a:spcPts val="2940"/>
              </a:lnSpc>
            </a:pPr>
            <a:r>
              <a:rPr lang="en-US" sz="1200" dirty="0">
                <a:solidFill>
                  <a:srgbClr val="000000"/>
                </a:solidFill>
                <a:latin typeface="Open Sans"/>
              </a:rPr>
              <a:t>The children will attend Art lessons with </a:t>
            </a:r>
            <a:r>
              <a:rPr lang="en-US" sz="1200" dirty="0" err="1">
                <a:solidFill>
                  <a:srgbClr val="000000"/>
                </a:solidFill>
                <a:latin typeface="Open Sans"/>
              </a:rPr>
              <a:t>Mrs</a:t>
            </a:r>
            <a:r>
              <a:rPr lang="en-US" sz="1200" dirty="0">
                <a:solidFill>
                  <a:srgbClr val="000000"/>
                </a:solidFill>
                <a:latin typeface="Open Sans"/>
              </a:rPr>
              <a:t> Bedford and </a:t>
            </a:r>
            <a:r>
              <a:rPr lang="en-US" sz="1200" dirty="0" err="1">
                <a:solidFill>
                  <a:srgbClr val="000000"/>
                </a:solidFill>
                <a:latin typeface="Open Sans"/>
              </a:rPr>
              <a:t>Mrs</a:t>
            </a:r>
            <a:r>
              <a:rPr lang="en-US" sz="1200" dirty="0">
                <a:solidFill>
                  <a:srgbClr val="000000"/>
                </a:solidFill>
                <a:latin typeface="Open Sans"/>
              </a:rPr>
              <a:t> </a:t>
            </a:r>
            <a:r>
              <a:rPr lang="en-US" sz="1200" dirty="0" err="1">
                <a:solidFill>
                  <a:srgbClr val="000000"/>
                </a:solidFill>
                <a:latin typeface="Open Sans"/>
              </a:rPr>
              <a:t>Lembo</a:t>
            </a:r>
            <a:r>
              <a:rPr lang="en-US" sz="1200" dirty="0">
                <a:solidFill>
                  <a:srgbClr val="000000"/>
                </a:solidFill>
                <a:latin typeface="Open Sans"/>
              </a:rPr>
              <a:t> in the Art room.  </a:t>
            </a:r>
          </a:p>
        </p:txBody>
      </p:sp>
      <p:pic>
        <p:nvPicPr>
          <p:cNvPr id="11" name="Picture 11"/>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4727174" y="5686219"/>
            <a:ext cx="2138217" cy="542573"/>
          </a:xfrm>
          <a:prstGeom prst="rect">
            <a:avLst/>
          </a:prstGeom>
        </p:spPr>
      </p:pic>
      <p:sp>
        <p:nvSpPr>
          <p:cNvPr id="12" name="TextBox 12"/>
          <p:cNvSpPr txBox="1"/>
          <p:nvPr/>
        </p:nvSpPr>
        <p:spPr>
          <a:xfrm>
            <a:off x="5077737" y="5733683"/>
            <a:ext cx="1384013"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AR</a:t>
            </a:r>
            <a:r>
              <a:rPr lang="en-US" sz="1800" dirty="0">
                <a:solidFill>
                  <a:srgbClr val="000000"/>
                </a:solidFill>
                <a:latin typeface="Open Sans Bold"/>
              </a:rPr>
              <a:t>T</a:t>
            </a:r>
          </a:p>
        </p:txBody>
      </p:sp>
      <p:pic>
        <p:nvPicPr>
          <p:cNvPr id="13" name="Picture 13"/>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3434556" y="1231313"/>
            <a:ext cx="2138217" cy="542573"/>
          </a:xfrm>
          <a:prstGeom prst="rect">
            <a:avLst/>
          </a:prstGeom>
        </p:spPr>
      </p:pic>
      <p:sp>
        <p:nvSpPr>
          <p:cNvPr id="14" name="TextBox 14"/>
          <p:cNvSpPr txBox="1"/>
          <p:nvPr/>
        </p:nvSpPr>
        <p:spPr>
          <a:xfrm>
            <a:off x="3910628" y="1327708"/>
            <a:ext cx="1201043"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PSHE &amp; RE </a:t>
            </a:r>
          </a:p>
        </p:txBody>
      </p:sp>
      <p:pic>
        <p:nvPicPr>
          <p:cNvPr id="15" name="Picture 15"/>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5747404" y="310992"/>
            <a:ext cx="3113807" cy="485885"/>
          </a:xfrm>
          <a:prstGeom prst="rect">
            <a:avLst/>
          </a:prstGeom>
        </p:spPr>
      </p:pic>
      <p:sp>
        <p:nvSpPr>
          <p:cNvPr id="16" name="TextBox 16"/>
          <p:cNvSpPr txBox="1"/>
          <p:nvPr/>
        </p:nvSpPr>
        <p:spPr>
          <a:xfrm>
            <a:off x="5857549" y="408244"/>
            <a:ext cx="2823212"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GEOGRAPHY</a:t>
            </a:r>
          </a:p>
        </p:txBody>
      </p:sp>
      <p:pic>
        <p:nvPicPr>
          <p:cNvPr id="17" name="Picture 17"/>
          <p:cNvPicPr>
            <a:picLocks noChangeAspect="1"/>
          </p:cNvPicPr>
          <p:nvPr/>
        </p:nvPicPr>
        <p:blipFill>
          <a:blip r:embed="rId10"/>
          <a:srcRect l="5557" r="24327" b="18190"/>
          <a:stretch>
            <a:fillRect/>
          </a:stretch>
        </p:blipFill>
        <p:spPr>
          <a:xfrm>
            <a:off x="8365185" y="2746971"/>
            <a:ext cx="2241292" cy="2846522"/>
          </a:xfrm>
          <a:prstGeom prst="rect">
            <a:avLst/>
          </a:prstGeom>
        </p:spPr>
      </p:pic>
      <p:pic>
        <p:nvPicPr>
          <p:cNvPr id="18" name="Picture 18"/>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8365185" y="2746971"/>
            <a:ext cx="2138217" cy="564484"/>
          </a:xfrm>
          <a:prstGeom prst="rect">
            <a:avLst/>
          </a:prstGeom>
        </p:spPr>
      </p:pic>
      <p:sp>
        <p:nvSpPr>
          <p:cNvPr id="19" name="TextBox 19"/>
          <p:cNvSpPr txBox="1"/>
          <p:nvPr/>
        </p:nvSpPr>
        <p:spPr>
          <a:xfrm>
            <a:off x="8147755" y="2880574"/>
            <a:ext cx="2694599"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PE  </a:t>
            </a:r>
          </a:p>
        </p:txBody>
      </p:sp>
      <p:sp>
        <p:nvSpPr>
          <p:cNvPr id="20" name="TextBox 20"/>
          <p:cNvSpPr txBox="1"/>
          <p:nvPr/>
        </p:nvSpPr>
        <p:spPr>
          <a:xfrm>
            <a:off x="5554800" y="4628405"/>
            <a:ext cx="1951756" cy="356235"/>
          </a:xfrm>
          <a:prstGeom prst="rect">
            <a:avLst/>
          </a:prstGeom>
        </p:spPr>
        <p:txBody>
          <a:bodyPr lIns="0" tIns="0" rIns="0" bIns="0" rtlCol="0" anchor="t">
            <a:spAutoFit/>
          </a:bodyPr>
          <a:lstStyle/>
          <a:p>
            <a:pPr algn="ctr">
              <a:lnSpc>
                <a:spcPts val="2940"/>
              </a:lnSpc>
            </a:pPr>
            <a:r>
              <a:rPr lang="en-US" sz="2100" dirty="0">
                <a:solidFill>
                  <a:srgbClr val="000000"/>
                </a:solidFill>
                <a:latin typeface="Open Sans"/>
              </a:rPr>
              <a:t>Add here  </a:t>
            </a:r>
          </a:p>
        </p:txBody>
      </p:sp>
      <p:sp>
        <p:nvSpPr>
          <p:cNvPr id="21" name="TextBox 21"/>
          <p:cNvSpPr txBox="1"/>
          <p:nvPr/>
        </p:nvSpPr>
        <p:spPr>
          <a:xfrm>
            <a:off x="6184482" y="988659"/>
            <a:ext cx="2797975" cy="1440972"/>
          </a:xfrm>
          <a:prstGeom prst="rect">
            <a:avLst/>
          </a:prstGeom>
        </p:spPr>
        <p:txBody>
          <a:bodyPr wrap="square" lIns="0" tIns="0" rIns="0" bIns="0" rtlCol="0" anchor="t">
            <a:spAutoFit/>
          </a:bodyPr>
          <a:lstStyle/>
          <a:p>
            <a:pPr>
              <a:lnSpc>
                <a:spcPts val="2940"/>
              </a:lnSpc>
            </a:pPr>
            <a:r>
              <a:rPr lang="en-US" sz="1400" dirty="0">
                <a:solidFill>
                  <a:srgbClr val="000000"/>
                </a:solidFill>
                <a:latin typeface="Open Sans"/>
              </a:rPr>
              <a:t>In Geography, we will be learning about our local area.  Understand physical and human features of our local area.</a:t>
            </a:r>
          </a:p>
        </p:txBody>
      </p:sp>
      <p:sp>
        <p:nvSpPr>
          <p:cNvPr id="22" name="TextBox 22"/>
          <p:cNvSpPr txBox="1"/>
          <p:nvPr/>
        </p:nvSpPr>
        <p:spPr>
          <a:xfrm>
            <a:off x="8459504" y="3262026"/>
            <a:ext cx="2078797" cy="2556662"/>
          </a:xfrm>
          <a:prstGeom prst="rect">
            <a:avLst/>
          </a:prstGeom>
        </p:spPr>
        <p:txBody>
          <a:bodyPr wrap="square" lIns="0" tIns="0" rIns="0" bIns="0" rtlCol="0" anchor="t">
            <a:spAutoFit/>
          </a:bodyPr>
          <a:lstStyle/>
          <a:p>
            <a:pPr algn="ctr">
              <a:lnSpc>
                <a:spcPts val="2940"/>
              </a:lnSpc>
            </a:pPr>
            <a:r>
              <a:rPr lang="en-US" sz="1400" b="1" u="sng" dirty="0">
                <a:solidFill>
                  <a:srgbClr val="000000"/>
                </a:solidFill>
                <a:latin typeface="Open Sans"/>
              </a:rPr>
              <a:t>PE</a:t>
            </a:r>
          </a:p>
          <a:p>
            <a:pPr algn="ctr">
              <a:lnSpc>
                <a:spcPts val="2940"/>
              </a:lnSpc>
            </a:pPr>
            <a:r>
              <a:rPr lang="en-US" sz="1200" dirty="0">
                <a:solidFill>
                  <a:srgbClr val="000000"/>
                </a:solidFill>
                <a:latin typeface="Open Sans"/>
              </a:rPr>
              <a:t>Our PE days are </a:t>
            </a:r>
          </a:p>
          <a:p>
            <a:pPr algn="ctr">
              <a:lnSpc>
                <a:spcPts val="2940"/>
              </a:lnSpc>
            </a:pPr>
            <a:r>
              <a:rPr lang="en-US" sz="1200" dirty="0">
                <a:solidFill>
                  <a:srgbClr val="000000"/>
                </a:solidFill>
                <a:latin typeface="Open Sans"/>
              </a:rPr>
              <a:t>Monday and Wednesday. </a:t>
            </a:r>
          </a:p>
          <a:p>
            <a:pPr algn="ctr">
              <a:lnSpc>
                <a:spcPts val="2940"/>
              </a:lnSpc>
            </a:pPr>
            <a:r>
              <a:rPr lang="en-US" sz="1200" dirty="0">
                <a:solidFill>
                  <a:srgbClr val="000000"/>
                </a:solidFill>
                <a:latin typeface="Open Sans"/>
              </a:rPr>
              <a:t>With a focus of fitness and fundamental skills with Coach Ky.</a:t>
            </a:r>
          </a:p>
          <a:p>
            <a:pPr algn="ctr">
              <a:lnSpc>
                <a:spcPts val="2940"/>
              </a:lnSpc>
            </a:pPr>
            <a:r>
              <a:rPr lang="en-US" sz="1400" dirty="0">
                <a:solidFill>
                  <a:srgbClr val="000000"/>
                </a:solidFill>
                <a:latin typeface="Open Sans"/>
              </a:rPr>
              <a:t> </a:t>
            </a:r>
          </a:p>
        </p:txBody>
      </p:sp>
      <p:pic>
        <p:nvPicPr>
          <p:cNvPr id="24" name="Picture 24"/>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8024374" y="5648539"/>
            <a:ext cx="2138217" cy="542573"/>
          </a:xfrm>
          <a:prstGeom prst="rect">
            <a:avLst/>
          </a:prstGeom>
        </p:spPr>
      </p:pic>
      <p:sp>
        <p:nvSpPr>
          <p:cNvPr id="25" name="TextBox 25"/>
          <p:cNvSpPr txBox="1"/>
          <p:nvPr/>
        </p:nvSpPr>
        <p:spPr>
          <a:xfrm>
            <a:off x="8639253" y="5709140"/>
            <a:ext cx="795040"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MUSIC </a:t>
            </a:r>
          </a:p>
        </p:txBody>
      </p:sp>
      <p:pic>
        <p:nvPicPr>
          <p:cNvPr id="28" name="Picture 28"/>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250875" y="1316626"/>
            <a:ext cx="2562856" cy="542573"/>
          </a:xfrm>
          <a:prstGeom prst="rect">
            <a:avLst/>
          </a:prstGeom>
        </p:spPr>
      </p:pic>
      <p:sp>
        <p:nvSpPr>
          <p:cNvPr id="29" name="TextBox 29"/>
          <p:cNvSpPr txBox="1"/>
          <p:nvPr/>
        </p:nvSpPr>
        <p:spPr>
          <a:xfrm>
            <a:off x="274514" y="1448953"/>
            <a:ext cx="2445526"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PHONICS</a:t>
            </a:r>
            <a:endParaRPr lang="en-US" sz="1800" dirty="0">
              <a:solidFill>
                <a:srgbClr val="000000"/>
              </a:solidFill>
              <a:latin typeface="Open Sans Bold"/>
            </a:endParaRPr>
          </a:p>
        </p:txBody>
      </p:sp>
      <p:pic>
        <p:nvPicPr>
          <p:cNvPr id="30" name="Picture 30"/>
          <p:cNvPicPr>
            <a:picLocks noChangeAspect="1"/>
          </p:cNvPicPr>
          <p:nvPr/>
        </p:nvPicPr>
        <p:blipFill>
          <a:blip r:embed="rId10"/>
          <a:srcRect l="8624" r="30543" b="18158"/>
          <a:stretch>
            <a:fillRect/>
          </a:stretch>
        </p:blipFill>
        <p:spPr>
          <a:xfrm>
            <a:off x="5956016" y="2720991"/>
            <a:ext cx="2228107" cy="2781127"/>
          </a:xfrm>
          <a:prstGeom prst="rect">
            <a:avLst/>
          </a:prstGeom>
        </p:spPr>
      </p:pic>
      <p:pic>
        <p:nvPicPr>
          <p:cNvPr id="31" name="Picture 31"/>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6000962" y="2609288"/>
            <a:ext cx="2138217" cy="542573"/>
          </a:xfrm>
          <a:prstGeom prst="rect">
            <a:avLst/>
          </a:prstGeom>
        </p:spPr>
      </p:pic>
      <p:sp>
        <p:nvSpPr>
          <p:cNvPr id="32" name="TextBox 32"/>
          <p:cNvSpPr txBox="1"/>
          <p:nvPr/>
        </p:nvSpPr>
        <p:spPr>
          <a:xfrm>
            <a:off x="6455873" y="2708998"/>
            <a:ext cx="1119102" cy="320601"/>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SCIENCE</a:t>
            </a:r>
          </a:p>
        </p:txBody>
      </p:sp>
      <p:pic>
        <p:nvPicPr>
          <p:cNvPr id="33" name="Picture 33"/>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150178" y="4011758"/>
            <a:ext cx="2355355" cy="1589528"/>
          </a:xfrm>
          <a:prstGeom prst="rect">
            <a:avLst/>
          </a:prstGeom>
        </p:spPr>
      </p:pic>
      <p:pic>
        <p:nvPicPr>
          <p:cNvPr id="34" name="Picture 34"/>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2998572" y="3533228"/>
            <a:ext cx="2812100" cy="713571"/>
          </a:xfrm>
          <a:prstGeom prst="rect">
            <a:avLst/>
          </a:prstGeom>
        </p:spPr>
      </p:pic>
      <p:sp>
        <p:nvSpPr>
          <p:cNvPr id="35" name="TextBox 35"/>
          <p:cNvSpPr txBox="1"/>
          <p:nvPr/>
        </p:nvSpPr>
        <p:spPr>
          <a:xfrm>
            <a:off x="3150178" y="3746600"/>
            <a:ext cx="2530859"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COMPUTING</a:t>
            </a:r>
          </a:p>
        </p:txBody>
      </p:sp>
      <p:pic>
        <p:nvPicPr>
          <p:cNvPr id="37" name="Picture 37"/>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487049" y="6102027"/>
            <a:ext cx="2926890" cy="1410565"/>
          </a:xfrm>
          <a:prstGeom prst="rect">
            <a:avLst/>
          </a:prstGeom>
        </p:spPr>
      </p:pic>
      <p:sp>
        <p:nvSpPr>
          <p:cNvPr id="38" name="TextBox 20"/>
          <p:cNvSpPr txBox="1"/>
          <p:nvPr/>
        </p:nvSpPr>
        <p:spPr>
          <a:xfrm>
            <a:off x="3471353" y="5033486"/>
            <a:ext cx="1951756" cy="325282"/>
          </a:xfrm>
          <a:prstGeom prst="rect">
            <a:avLst/>
          </a:prstGeom>
        </p:spPr>
        <p:txBody>
          <a:bodyPr lIns="0" tIns="0" rIns="0" bIns="0" rtlCol="0" anchor="t">
            <a:spAutoFit/>
          </a:bodyPr>
          <a:lstStyle/>
          <a:p>
            <a:pPr algn="ctr">
              <a:lnSpc>
                <a:spcPts val="2940"/>
              </a:lnSpc>
            </a:pPr>
            <a:r>
              <a:rPr lang="en-US" sz="1400" dirty="0">
                <a:solidFill>
                  <a:srgbClr val="000000"/>
                </a:solidFill>
                <a:latin typeface="Open Sans"/>
              </a:rPr>
              <a:t>.</a:t>
            </a:r>
          </a:p>
        </p:txBody>
      </p:sp>
      <p:sp>
        <p:nvSpPr>
          <p:cNvPr id="39" name="TextBox 20"/>
          <p:cNvSpPr txBox="1"/>
          <p:nvPr/>
        </p:nvSpPr>
        <p:spPr>
          <a:xfrm>
            <a:off x="3299956" y="1914597"/>
            <a:ext cx="2378232" cy="1083374"/>
          </a:xfrm>
          <a:prstGeom prst="rect">
            <a:avLst/>
          </a:prstGeom>
        </p:spPr>
        <p:txBody>
          <a:bodyPr wrap="square" lIns="0" tIns="0" rIns="0" bIns="0" rtlCol="0" anchor="t">
            <a:spAutoFit/>
          </a:bodyPr>
          <a:lstStyle/>
          <a:p>
            <a:pPr algn="ctr">
              <a:lnSpc>
                <a:spcPts val="2940"/>
              </a:lnSpc>
            </a:pPr>
            <a:r>
              <a:rPr lang="en-US" sz="1400" dirty="0">
                <a:solidFill>
                  <a:srgbClr val="000000"/>
                </a:solidFill>
                <a:latin typeface="Open Sans"/>
              </a:rPr>
              <a:t>In RE our learning question is,</a:t>
            </a:r>
            <a:r>
              <a:rPr lang="en-US" sz="1200" dirty="0">
                <a:solidFill>
                  <a:srgbClr val="000000"/>
                </a:solidFill>
                <a:latin typeface="Open Sans"/>
              </a:rPr>
              <a:t> </a:t>
            </a:r>
            <a:r>
              <a:rPr lang="en-GB" sz="1600" b="0" i="0" dirty="0">
                <a:solidFill>
                  <a:srgbClr val="000000"/>
                </a:solidFill>
                <a:effectLst/>
                <a:latin typeface="Calibri Light" panose="020F0302020204030204" pitchFamily="34" charset="0"/>
              </a:rPr>
              <a:t>Who is a Christian and what do they believe? </a:t>
            </a:r>
            <a:endParaRPr lang="en-US" sz="1400" dirty="0">
              <a:solidFill>
                <a:srgbClr val="000000"/>
              </a:solidFill>
              <a:latin typeface="Open Sans"/>
            </a:endParaRPr>
          </a:p>
        </p:txBody>
      </p:sp>
      <p:sp>
        <p:nvSpPr>
          <p:cNvPr id="40" name="TextBox 20"/>
          <p:cNvSpPr txBox="1"/>
          <p:nvPr/>
        </p:nvSpPr>
        <p:spPr>
          <a:xfrm>
            <a:off x="6104970" y="3311455"/>
            <a:ext cx="1951756" cy="1812869"/>
          </a:xfrm>
          <a:prstGeom prst="rect">
            <a:avLst/>
          </a:prstGeom>
        </p:spPr>
        <p:txBody>
          <a:bodyPr lIns="0" tIns="0" rIns="0" bIns="0" rtlCol="0" anchor="t">
            <a:spAutoFit/>
          </a:bodyPr>
          <a:lstStyle/>
          <a:p>
            <a:pPr>
              <a:lnSpc>
                <a:spcPts val="2940"/>
              </a:lnSpc>
            </a:pPr>
            <a:r>
              <a:rPr lang="en-US" sz="1400" dirty="0">
                <a:solidFill>
                  <a:srgbClr val="000000"/>
                </a:solidFill>
                <a:latin typeface="Open Sans"/>
              </a:rPr>
              <a:t>Science this term is Animals.  We will be identifying and classifying common animals. </a:t>
            </a:r>
          </a:p>
        </p:txBody>
      </p:sp>
      <p:sp>
        <p:nvSpPr>
          <p:cNvPr id="43" name="TextBox 42">
            <a:extLst>
              <a:ext uri="{FF2B5EF4-FFF2-40B4-BE49-F238E27FC236}">
                <a16:creationId xmlns:a16="http://schemas.microsoft.com/office/drawing/2014/main" id="{5E53A25F-6EEC-4C23-8027-2D207899BE53}"/>
              </a:ext>
            </a:extLst>
          </p:cNvPr>
          <p:cNvSpPr txBox="1"/>
          <p:nvPr/>
        </p:nvSpPr>
        <p:spPr>
          <a:xfrm>
            <a:off x="7749015" y="6366264"/>
            <a:ext cx="2466883" cy="1027397"/>
          </a:xfrm>
          <a:prstGeom prst="rect">
            <a:avLst/>
          </a:prstGeom>
          <a:noFill/>
        </p:spPr>
        <p:txBody>
          <a:bodyPr wrap="square" rtlCol="0">
            <a:spAutoFit/>
          </a:bodyPr>
          <a:lstStyle/>
          <a:p>
            <a:pPr>
              <a:lnSpc>
                <a:spcPct val="150000"/>
              </a:lnSpc>
            </a:pPr>
            <a:r>
              <a:rPr lang="en-US" sz="1400" dirty="0">
                <a:solidFill>
                  <a:srgbClr val="000000"/>
                </a:solidFill>
                <a:latin typeface="Open Sans"/>
              </a:rPr>
              <a:t>Pulse and rhythm. Children will be listening and clapping to beats.  </a:t>
            </a:r>
          </a:p>
        </p:txBody>
      </p:sp>
      <p:pic>
        <p:nvPicPr>
          <p:cNvPr id="45" name="Picture 33">
            <a:extLst>
              <a:ext uri="{FF2B5EF4-FFF2-40B4-BE49-F238E27FC236}">
                <a16:creationId xmlns:a16="http://schemas.microsoft.com/office/drawing/2014/main" id="{9DFE061B-0537-42E0-B706-88CCD5AB012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9793" y="1528854"/>
            <a:ext cx="2990750" cy="4743723"/>
          </a:xfrm>
          <a:prstGeom prst="rect">
            <a:avLst/>
          </a:prstGeom>
        </p:spPr>
      </p:pic>
      <p:sp>
        <p:nvSpPr>
          <p:cNvPr id="44" name="TextBox 20">
            <a:extLst>
              <a:ext uri="{FF2B5EF4-FFF2-40B4-BE49-F238E27FC236}">
                <a16:creationId xmlns:a16="http://schemas.microsoft.com/office/drawing/2014/main" id="{EE759A86-BB7A-4789-9D58-4A85D784E954}"/>
              </a:ext>
            </a:extLst>
          </p:cNvPr>
          <p:cNvSpPr txBox="1"/>
          <p:nvPr/>
        </p:nvSpPr>
        <p:spPr>
          <a:xfrm>
            <a:off x="3550786" y="4360174"/>
            <a:ext cx="1951756" cy="1069075"/>
          </a:xfrm>
          <a:prstGeom prst="rect">
            <a:avLst/>
          </a:prstGeom>
        </p:spPr>
        <p:txBody>
          <a:bodyPr lIns="0" tIns="0" rIns="0" bIns="0" rtlCol="0" anchor="t">
            <a:spAutoFit/>
          </a:bodyPr>
          <a:lstStyle/>
          <a:p>
            <a:pPr>
              <a:lnSpc>
                <a:spcPts val="2940"/>
              </a:lnSpc>
            </a:pPr>
            <a:r>
              <a:rPr lang="en-US" sz="1400" dirty="0">
                <a:solidFill>
                  <a:srgbClr val="000000"/>
                </a:solidFill>
                <a:latin typeface="Open Sans"/>
              </a:rPr>
              <a:t>In computing we will begin to explore how to use a laptop.</a:t>
            </a:r>
            <a:endParaRPr lang="en-US" dirty="0">
              <a:solidFill>
                <a:srgbClr val="000000"/>
              </a:solidFill>
              <a:latin typeface="Open Sans"/>
            </a:endParaRPr>
          </a:p>
        </p:txBody>
      </p:sp>
      <p:sp>
        <p:nvSpPr>
          <p:cNvPr id="23" name="TextBox 22">
            <a:extLst>
              <a:ext uri="{FF2B5EF4-FFF2-40B4-BE49-F238E27FC236}">
                <a16:creationId xmlns:a16="http://schemas.microsoft.com/office/drawing/2014/main" id="{11D3B13B-537C-4445-8D7E-134BAE1250B8}"/>
              </a:ext>
            </a:extLst>
          </p:cNvPr>
          <p:cNvSpPr txBox="1"/>
          <p:nvPr/>
        </p:nvSpPr>
        <p:spPr>
          <a:xfrm>
            <a:off x="352277" y="1946665"/>
            <a:ext cx="2392924" cy="4185761"/>
          </a:xfrm>
          <a:prstGeom prst="rect">
            <a:avLst/>
          </a:prstGeom>
          <a:noFill/>
        </p:spPr>
        <p:txBody>
          <a:bodyPr wrap="square" rtlCol="0">
            <a:spAutoFit/>
          </a:bodyPr>
          <a:lstStyle/>
          <a:p>
            <a:r>
              <a:rPr lang="en-GB" sz="1400" dirty="0"/>
              <a:t>Phonics is a very important part of Year 1, building on the early reading skills developed in Reception. We follow the Read Write Inc programme, where your child will be grouped with other children and taught by a trained adult. Phonics takes place daily from 9:00am–10:00am. </a:t>
            </a:r>
          </a:p>
          <a:p>
            <a:endParaRPr lang="en-GB" sz="1400" dirty="0"/>
          </a:p>
          <a:p>
            <a:r>
              <a:rPr lang="en-GB" sz="1400" dirty="0"/>
              <a:t>At the end of the second week, your child will bring home a phonics book to read at home with an adult. Please read the book regularly and return it to school each week so that your child can receive their next book.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b33755d-08ae-413b-a6d7-2c8ef28c99bd" xsi:nil="true"/>
    <lcf76f155ced4ddcb4097134ff3c332f xmlns="f00701a2-7724-4efd-af13-a623fff13b5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5100DCEBB45F418B92013B39796FB7" ma:contentTypeVersion="18" ma:contentTypeDescription="Create a new document." ma:contentTypeScope="" ma:versionID="4ff82cd9286c63608d9adb8121111c4f">
  <xsd:schema xmlns:xsd="http://www.w3.org/2001/XMLSchema" xmlns:xs="http://www.w3.org/2001/XMLSchema" xmlns:p="http://schemas.microsoft.com/office/2006/metadata/properties" xmlns:ns2="f00701a2-7724-4efd-af13-a623fff13b57" xmlns:ns3="0ff44e97-233f-4fc8-9d97-fac65850ace2" xmlns:ns4="8b33755d-08ae-413b-a6d7-2c8ef28c99bd" targetNamespace="http://schemas.microsoft.com/office/2006/metadata/properties" ma:root="true" ma:fieldsID="14604d23b623fb40be1f9007b1f02391" ns2:_="" ns3:_="" ns4:_="">
    <xsd:import namespace="f00701a2-7724-4efd-af13-a623fff13b57"/>
    <xsd:import namespace="0ff44e97-233f-4fc8-9d97-fac65850ace2"/>
    <xsd:import namespace="8b33755d-08ae-413b-a6d7-2c8ef28c99b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0701a2-7724-4efd-af13-a623fff13b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22a0c0-09fb-454b-a86e-287da879b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44e97-233f-4fc8-9d97-fac65850ace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33755d-08ae-413b-a6d7-2c8ef28c99b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e55b9c5-c8d0-4845-bec5-b52a093863a3}" ma:internalName="TaxCatchAll" ma:showField="CatchAllData" ma:web="8b33755d-08ae-413b-a6d7-2c8ef28c99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7B6EC8-A086-488C-8088-CE8D872CCEB3}">
  <ds:schemaRefs>
    <ds:schemaRef ds:uri="http://schemas.microsoft.com/sharepoint/v3/contenttype/forms"/>
  </ds:schemaRefs>
</ds:datastoreItem>
</file>

<file path=customXml/itemProps2.xml><?xml version="1.0" encoding="utf-8"?>
<ds:datastoreItem xmlns:ds="http://schemas.openxmlformats.org/officeDocument/2006/customXml" ds:itemID="{8262AA3E-9FA3-4DC6-8996-3DCC63F0D38E}">
  <ds:schemaRefs>
    <ds:schemaRef ds:uri="http://purl.org/dc/elements/1.1/"/>
    <ds:schemaRef ds:uri="http://schemas.microsoft.com/office/2006/metadata/properties"/>
    <ds:schemaRef ds:uri="http://schemas.microsoft.com/office/2006/documentManagement/types"/>
    <ds:schemaRef ds:uri="f00701a2-7724-4efd-af13-a623fff13b57"/>
    <ds:schemaRef ds:uri="0ff44e97-233f-4fc8-9d97-fac65850ace2"/>
    <ds:schemaRef ds:uri="http://purl.org/dc/terms/"/>
    <ds:schemaRef ds:uri="8b33755d-08ae-413b-a6d7-2c8ef28c99bd"/>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E12D291-78E9-4AAF-9DB4-C7F8F3074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0701a2-7724-4efd-af13-a623fff13b57"/>
    <ds:schemaRef ds:uri="0ff44e97-233f-4fc8-9d97-fac65850ace2"/>
    <ds:schemaRef ds:uri="8b33755d-08ae-413b-a6d7-2c8ef28c99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20231</TotalTime>
  <Words>562</Words>
  <Application>Microsoft Office PowerPoint</Application>
  <PresentationFormat>Custom</PresentationFormat>
  <Paragraphs>42</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Calibri</vt:lpstr>
      <vt:lpstr>Arial</vt:lpstr>
      <vt:lpstr>Open Sans Bold</vt:lpstr>
      <vt:lpstr>Calibri Light</vt:lpstr>
      <vt:lpstr>Open Sans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Autumn Term 1</dc:title>
  <dc:creator>Serpin Childs</dc:creator>
  <cp:lastModifiedBy>Katie Doyle</cp:lastModifiedBy>
  <cp:revision>33</cp:revision>
  <cp:lastPrinted>2022-08-04T12:56:59Z</cp:lastPrinted>
  <dcterms:created xsi:type="dcterms:W3CDTF">2006-08-16T00:00:00Z</dcterms:created>
  <dcterms:modified xsi:type="dcterms:W3CDTF">2026-09-27T17:16:49Z</dcterms:modified>
  <dc:identifier>DAFISkYPPMo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0x010100065100DCEBB45F418B92013B39796FB7</vt:lpwstr>
  </property>
  <property fmtid="{D5CDD505-2E9C-101B-9397-08002B2CF9AE}" pid="3" name="MediaServiceImageTags">
    <vt:lpwstr/>
  </property>
</Properties>
</file>