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</p:sldIdLst>
  <p:sldSz cx="10693400" cy="7556500"/>
  <p:notesSz cx="6797675" cy="9926638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Open Sans" panose="020B0606030504020204" pitchFamily="34" charset="0"/>
      <p:regular r:id="rId11"/>
      <p:bold r:id="rId12"/>
      <p:italic r:id="rId13"/>
      <p:boldItalic r:id="rId14"/>
    </p:embeddedFont>
    <p:embeddedFont>
      <p:font typeface="Open Sans Bold" panose="020B0806030504020204" charset="0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106ABA-2C51-6316-8D79-3E040C52C6D3}" v="4" dt="2026-09-21T17:05:15.2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2" d="100"/>
          <a:sy n="62" d="100"/>
        </p:scale>
        <p:origin x="109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2.png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12" Type="http://schemas.openxmlformats.org/officeDocument/2006/relationships/image" Target="../media/image7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70" t="4032" r="6764" b="84"/>
          <a:stretch>
            <a:fillRect/>
          </a:stretch>
        </p:blipFill>
        <p:spPr>
          <a:xfrm>
            <a:off x="0" y="0"/>
            <a:ext cx="10693400" cy="7556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6431" r="2814"/>
          <a:stretch>
            <a:fillRect/>
          </a:stretch>
        </p:blipFill>
        <p:spPr>
          <a:xfrm>
            <a:off x="5301490" y="4435665"/>
            <a:ext cx="5402374" cy="319962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908204" y="0"/>
            <a:ext cx="1737761" cy="130286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131439"/>
            <a:ext cx="5168541" cy="89092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68541" y="630601"/>
            <a:ext cx="2138217" cy="54257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122273" y="1331436"/>
            <a:ext cx="2138217" cy="542573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3193095" y="788243"/>
            <a:ext cx="4402258" cy="4808004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/>
          <a:srcRect l="2767" r="15886" b="17484"/>
          <a:stretch>
            <a:fillRect/>
          </a:stretch>
        </p:blipFill>
        <p:spPr>
          <a:xfrm>
            <a:off x="7763218" y="1798430"/>
            <a:ext cx="2748431" cy="3650335"/>
          </a:xfrm>
          <a:prstGeom prst="rect">
            <a:avLst/>
          </a:prstGeom>
        </p:spPr>
      </p:pic>
      <p:sp>
        <p:nvSpPr>
          <p:cNvPr id="20" name="TextBox 20"/>
          <p:cNvSpPr txBox="1"/>
          <p:nvPr/>
        </p:nvSpPr>
        <p:spPr>
          <a:xfrm>
            <a:off x="927100" y="209328"/>
            <a:ext cx="3403035" cy="3727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50" dirty="0">
                <a:solidFill>
                  <a:srgbClr val="000000"/>
                </a:solidFill>
                <a:latin typeface="Open Sans Bold"/>
              </a:rPr>
              <a:t>Year 2 Autumn Term 1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715412" y="739010"/>
            <a:ext cx="1044476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 Bold"/>
              </a:rPr>
              <a:t>ENGLISH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704492" y="1472675"/>
            <a:ext cx="865882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 Bold"/>
              </a:rPr>
              <a:t>MATHS </a:t>
            </a: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12"/>
          <a:srcRect l="6431" r="2814"/>
          <a:stretch>
            <a:fillRect/>
          </a:stretch>
        </p:blipFill>
        <p:spPr>
          <a:xfrm>
            <a:off x="-14958" y="5328973"/>
            <a:ext cx="5168541" cy="2363362"/>
          </a:xfrm>
          <a:prstGeom prst="rect">
            <a:avLst/>
          </a:prstGeom>
        </p:spPr>
      </p:pic>
      <p:sp>
        <p:nvSpPr>
          <p:cNvPr id="29" name="AutoShape 4" descr="Can I Build Another Me? | Shinsuke Yoshitake | | Childrens Book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3" name="Picture 6">
            <a:extLst>
              <a:ext uri="{FF2B5EF4-FFF2-40B4-BE49-F238E27FC236}">
                <a16:creationId xmlns:a16="http://schemas.microsoft.com/office/drawing/2014/main" id="{BCE48A8F-CE1A-4EFB-AB01-A02308A5FB6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91418" y="1236056"/>
            <a:ext cx="2138217" cy="542573"/>
          </a:xfrm>
          <a:prstGeom prst="rect">
            <a:avLst/>
          </a:prstGeom>
        </p:spPr>
      </p:pic>
      <p:sp>
        <p:nvSpPr>
          <p:cNvPr id="34" name="TextBox 23">
            <a:extLst>
              <a:ext uri="{FF2B5EF4-FFF2-40B4-BE49-F238E27FC236}">
                <a16:creationId xmlns:a16="http://schemas.microsoft.com/office/drawing/2014/main" id="{821098AC-BB2E-407C-AB3E-3535C0CE4B02}"/>
              </a:ext>
            </a:extLst>
          </p:cNvPr>
          <p:cNvSpPr txBox="1"/>
          <p:nvPr/>
        </p:nvSpPr>
        <p:spPr>
          <a:xfrm>
            <a:off x="1065861" y="1384039"/>
            <a:ext cx="1654522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KEY MESSAGES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13"/>
          <a:srcRect l="21981" r="33268"/>
          <a:stretch>
            <a:fillRect/>
          </a:stretch>
        </p:blipFill>
        <p:spPr>
          <a:xfrm>
            <a:off x="235709" y="1550682"/>
            <a:ext cx="3137690" cy="60846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6962A6-F232-4F68-AA3B-E75BE5277CB8}"/>
              </a:ext>
            </a:extLst>
          </p:cNvPr>
          <p:cNvSpPr txBox="1"/>
          <p:nvPr/>
        </p:nvSpPr>
        <p:spPr>
          <a:xfrm>
            <a:off x="7937500" y="1949450"/>
            <a:ext cx="2438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In maths this term, children will visit place value (looking at ones and tens). When this is secure, children will move on to addition and subtraction. </a:t>
            </a:r>
          </a:p>
          <a:p>
            <a:pPr algn="ctr"/>
            <a:endParaRPr lang="en-GB" sz="1600" dirty="0"/>
          </a:p>
          <a:p>
            <a:pPr algn="ctr"/>
            <a:r>
              <a:rPr lang="en-GB" sz="1600" dirty="0"/>
              <a:t>Children will continue to build their number sense by following our daily mastering number programme.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32696B-B62F-4E08-B186-4B603EA6FB5F}"/>
              </a:ext>
            </a:extLst>
          </p:cNvPr>
          <p:cNvSpPr txBox="1"/>
          <p:nvPr/>
        </p:nvSpPr>
        <p:spPr>
          <a:xfrm>
            <a:off x="3859021" y="1472675"/>
            <a:ext cx="351752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In English this term, the children will read the ‘Missing Piece’ linked to this term’s theme of community. 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We will be exploring traditional fairy tales this term with a focus on Hansel and Gretel, Little Red Riding Hood and Rapunzel. Children will recap the fundamentals of using a capital letter, full stop and finger spaces before moving on to looking at retelling a tradition tale with adjectives and simple time adverbials.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0873C2C-1B46-4F1C-A468-EA5A379EB7B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22102" y="5473270"/>
            <a:ext cx="1445859" cy="185101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3F58A51-39FD-48BD-B5FE-FA624A4271B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23522" y="5671688"/>
            <a:ext cx="1573278" cy="156888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C2E19DE-66AF-4819-B7FD-807737DB2B4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90941" y="5662957"/>
            <a:ext cx="1577874" cy="156888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833AAA5-50FF-4210-9FD7-3EB7C3F4CF2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01555" y="5662957"/>
            <a:ext cx="1596647" cy="152974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53143CE7-31B7-40CB-AD75-4D135ACF21E9}"/>
              </a:ext>
            </a:extLst>
          </p:cNvPr>
          <p:cNvSpPr txBox="1"/>
          <p:nvPr/>
        </p:nvSpPr>
        <p:spPr>
          <a:xfrm>
            <a:off x="314955" y="2454470"/>
            <a:ext cx="2874448" cy="497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dirty="0">
                <a:latin typeface="+mj-lt"/>
              </a:rPr>
              <a:t>Welcome to Year 2! We are very excited for the term ahead. </a:t>
            </a:r>
          </a:p>
          <a:p>
            <a:pPr algn="ctr"/>
            <a:endParaRPr lang="en-GB" sz="700" dirty="0">
              <a:latin typeface="+mj-lt"/>
            </a:endParaRPr>
          </a:p>
          <a:p>
            <a:pPr algn="ctr"/>
            <a:r>
              <a:rPr lang="en-GB" sz="1300" dirty="0">
                <a:latin typeface="+mj-lt"/>
              </a:rPr>
              <a:t>Our theme is ‘Community’, and we will enjoying lots of fun and engaging activities as we explore what a community is, the different people who are part of it and how we can contribute to our own community.</a:t>
            </a:r>
          </a:p>
          <a:p>
            <a:pPr algn="ctr"/>
            <a:r>
              <a:rPr lang="en-GB" sz="1300" dirty="0">
                <a:latin typeface="+mj-lt"/>
              </a:rPr>
              <a:t>We will also be enjoying our </a:t>
            </a:r>
            <a:r>
              <a:rPr lang="en-GB" sz="1300" b="1" dirty="0">
                <a:latin typeface="+mj-lt"/>
              </a:rPr>
              <a:t>traditional trip to New Road</a:t>
            </a:r>
            <a:r>
              <a:rPr lang="en-GB" sz="1300" dirty="0">
                <a:latin typeface="+mj-lt"/>
              </a:rPr>
              <a:t>, which the children always look forward to!</a:t>
            </a:r>
          </a:p>
          <a:p>
            <a:pPr algn="ctr"/>
            <a:endParaRPr lang="en-GB" sz="1300" dirty="0">
              <a:latin typeface="+mj-lt"/>
            </a:endParaRPr>
          </a:p>
          <a:p>
            <a:pPr algn="ctr"/>
            <a:r>
              <a:rPr lang="en-GB" sz="1300" dirty="0">
                <a:latin typeface="+mj-lt"/>
              </a:rPr>
              <a:t>Please encourage your child to </a:t>
            </a:r>
            <a:r>
              <a:rPr lang="en-GB" sz="1300" b="1" dirty="0">
                <a:latin typeface="+mj-lt"/>
              </a:rPr>
              <a:t>read every day</a:t>
            </a:r>
            <a:r>
              <a:rPr lang="en-GB" sz="1300" dirty="0">
                <a:latin typeface="+mj-lt"/>
              </a:rPr>
              <a:t> and continue using </a:t>
            </a:r>
            <a:r>
              <a:rPr lang="en-GB" sz="1300" b="1" dirty="0" err="1">
                <a:latin typeface="+mj-lt"/>
              </a:rPr>
              <a:t>Numberblocks</a:t>
            </a:r>
            <a:r>
              <a:rPr lang="en-GB" sz="1300" dirty="0">
                <a:latin typeface="+mj-lt"/>
              </a:rPr>
              <a:t> to practise and develop their maths skills.</a:t>
            </a:r>
          </a:p>
          <a:p>
            <a:pPr algn="ctr"/>
            <a:endParaRPr lang="en-GB" sz="1300" dirty="0">
              <a:latin typeface="+mj-lt"/>
            </a:endParaRPr>
          </a:p>
          <a:p>
            <a:pPr algn="ctr"/>
            <a:r>
              <a:rPr lang="en-GB" sz="1300" dirty="0">
                <a:latin typeface="+mj-lt"/>
              </a:rPr>
              <a:t>If you have any questions or concerns, please don’t hesitate to speak to a member of the Year 2 team. We are always happy to help. We are looking forward to a fantastic term together!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70" t="4032" r="6764" b="84"/>
          <a:stretch>
            <a:fillRect/>
          </a:stretch>
        </p:blipFill>
        <p:spPr>
          <a:xfrm>
            <a:off x="0" y="0"/>
            <a:ext cx="10693400" cy="7556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5044" r="5044"/>
          <a:stretch>
            <a:fillRect/>
          </a:stretch>
        </p:blipFill>
        <p:spPr>
          <a:xfrm>
            <a:off x="-68700" y="4399647"/>
            <a:ext cx="5346000" cy="319587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862611" y="70221"/>
            <a:ext cx="1829389" cy="137155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131439"/>
            <a:ext cx="5452927" cy="93994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0" y="1307476"/>
            <a:ext cx="2562856" cy="268632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9"/>
          <a:srcRect l="5557" r="11950" b="18190"/>
          <a:stretch>
            <a:fillRect/>
          </a:stretch>
        </p:blipFill>
        <p:spPr>
          <a:xfrm>
            <a:off x="2934391" y="1468419"/>
            <a:ext cx="2885509" cy="252537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0"/>
          <a:srcRect l="5996" r="5996" b="14519"/>
          <a:stretch>
            <a:fillRect/>
          </a:stretch>
        </p:blipFill>
        <p:spPr>
          <a:xfrm>
            <a:off x="5826071" y="654050"/>
            <a:ext cx="3305240" cy="1867726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148477" y="302786"/>
            <a:ext cx="3288655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Open Sans Bold"/>
              </a:rPr>
              <a:t>Year 1 Autumn Term 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6768" y="1945200"/>
            <a:ext cx="2200096" cy="1440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This term the children will attend Art lessons with </a:t>
            </a:r>
            <a:r>
              <a:rPr lang="en-US" sz="1400" dirty="0" err="1">
                <a:solidFill>
                  <a:srgbClr val="000000"/>
                </a:solidFill>
                <a:latin typeface="Open Sans"/>
              </a:rPr>
              <a:t>Mrs</a:t>
            </a:r>
            <a:r>
              <a:rPr lang="en-US" sz="1400" dirty="0">
                <a:solidFill>
                  <a:srgbClr val="000000"/>
                </a:solidFill>
                <a:latin typeface="Open Sans"/>
              </a:rPr>
              <a:t> Bedford in the new Art room.  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876119" y="1129030"/>
            <a:ext cx="2138217" cy="542573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210061" y="1239269"/>
            <a:ext cx="1384013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dirty="0">
                <a:solidFill>
                  <a:srgbClr val="000000"/>
                </a:solidFill>
                <a:latin typeface="Open Sans Bold"/>
              </a:rPr>
              <a:t>AR</a:t>
            </a:r>
            <a:r>
              <a:rPr lang="en-US" sz="1800" dirty="0">
                <a:solidFill>
                  <a:srgbClr val="000000"/>
                </a:solidFill>
                <a:latin typeface="Open Sans Bold"/>
              </a:rPr>
              <a:t>T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3434556" y="1231313"/>
            <a:ext cx="2138217" cy="542573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3910628" y="1327708"/>
            <a:ext cx="1201043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PSHE &amp; RE 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5747404" y="310992"/>
            <a:ext cx="3113807" cy="485885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5857549" y="408244"/>
            <a:ext cx="2823212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GEOGRAPHY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9"/>
          <a:srcRect l="5557" r="24327" b="18190"/>
          <a:stretch>
            <a:fillRect/>
          </a:stretch>
        </p:blipFill>
        <p:spPr>
          <a:xfrm>
            <a:off x="8358118" y="3151064"/>
            <a:ext cx="2241292" cy="3237094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8365185" y="2746971"/>
            <a:ext cx="2138217" cy="947684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8147755" y="2880574"/>
            <a:ext cx="2694599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PE 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554800" y="4628405"/>
            <a:ext cx="1951756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dirty="0">
                <a:solidFill>
                  <a:srgbClr val="000000"/>
                </a:solidFill>
                <a:latin typeface="Open Sans"/>
              </a:rPr>
              <a:t>Add here 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184482" y="886992"/>
            <a:ext cx="2797975" cy="1440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In Geography, we will be the continents of the oceans of Earth. Children will explore where is hot and where is cold.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424605" y="3778250"/>
            <a:ext cx="1951756" cy="2556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1400" b="1" u="sng" dirty="0">
                <a:solidFill>
                  <a:srgbClr val="000000"/>
                </a:solidFill>
                <a:latin typeface="Open Sans"/>
              </a:rPr>
              <a:t>PE</a:t>
            </a:r>
          </a:p>
          <a:p>
            <a:pPr algn="ctr"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PE this term will be Monday and Tuesday. </a:t>
            </a:r>
          </a:p>
          <a:p>
            <a:pPr algn="ctr"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Children will be doing athletics and fundamentals. </a:t>
            </a:r>
          </a:p>
          <a:p>
            <a:pPr algn="ctr">
              <a:lnSpc>
                <a:spcPts val="2940"/>
              </a:lnSpc>
            </a:pPr>
            <a:endParaRPr lang="en-US" sz="1400" dirty="0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6022009" y="5594152"/>
            <a:ext cx="2138217" cy="542573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6587866" y="5700406"/>
            <a:ext cx="795040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MUSIC 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10"/>
          <a:srcRect l="5996" r="5996" b="14519"/>
          <a:stretch>
            <a:fillRect/>
          </a:stretch>
        </p:blipFill>
        <p:spPr>
          <a:xfrm>
            <a:off x="447122" y="4702447"/>
            <a:ext cx="2666076" cy="1867726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55099" y="4290860"/>
            <a:ext cx="2562856" cy="542573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207309" y="4385880"/>
            <a:ext cx="2445526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dirty="0">
                <a:solidFill>
                  <a:srgbClr val="000000"/>
                </a:solidFill>
                <a:latin typeface="Open Sans Bold"/>
              </a:rPr>
              <a:t>PHONICS</a:t>
            </a:r>
            <a:endParaRPr lang="en-US" sz="1800" dirty="0">
              <a:solidFill>
                <a:srgbClr val="000000"/>
              </a:solidFill>
              <a:latin typeface="Open Sans Bold"/>
            </a:endParaRP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9"/>
          <a:srcRect l="8624" r="30543" b="18158"/>
          <a:stretch>
            <a:fillRect/>
          </a:stretch>
        </p:blipFill>
        <p:spPr>
          <a:xfrm>
            <a:off x="5956016" y="2720991"/>
            <a:ext cx="2228107" cy="2781127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6000962" y="2609288"/>
            <a:ext cx="2138217" cy="542573"/>
          </a:xfrm>
          <a:prstGeom prst="rect">
            <a:avLst/>
          </a:prstGeom>
        </p:spPr>
      </p:pic>
      <p:sp>
        <p:nvSpPr>
          <p:cNvPr id="32" name="TextBox 32"/>
          <p:cNvSpPr txBox="1"/>
          <p:nvPr/>
        </p:nvSpPr>
        <p:spPr>
          <a:xfrm>
            <a:off x="6455873" y="2708998"/>
            <a:ext cx="1119102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SCIENCE</a:t>
            </a:r>
          </a:p>
        </p:txBody>
      </p:sp>
      <p:pic>
        <p:nvPicPr>
          <p:cNvPr id="33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900165" y="4735658"/>
            <a:ext cx="2562681" cy="2401563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2817654" y="4216796"/>
            <a:ext cx="2812100" cy="713571"/>
          </a:xfrm>
          <a:prstGeom prst="rect">
            <a:avLst/>
          </a:prstGeom>
        </p:spPr>
      </p:pic>
      <p:sp>
        <p:nvSpPr>
          <p:cNvPr id="35" name="TextBox 35"/>
          <p:cNvSpPr txBox="1"/>
          <p:nvPr/>
        </p:nvSpPr>
        <p:spPr>
          <a:xfrm>
            <a:off x="2918563" y="4421809"/>
            <a:ext cx="2530859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COMPUTING</a:t>
            </a:r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13"/>
          <a:srcRect l="9848" t="-1870" r="6175" b="6905"/>
          <a:stretch>
            <a:fillRect/>
          </a:stretch>
        </p:blipFill>
        <p:spPr>
          <a:xfrm>
            <a:off x="5222591" y="4241642"/>
            <a:ext cx="5469409" cy="3324454"/>
          </a:xfrm>
          <a:prstGeom prst="rect">
            <a:avLst/>
          </a:prstGeom>
        </p:spPr>
      </p:pic>
      <p:pic>
        <p:nvPicPr>
          <p:cNvPr id="37" name="Picture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404474" y="6014496"/>
            <a:ext cx="2926890" cy="1410565"/>
          </a:xfrm>
          <a:prstGeom prst="rect">
            <a:avLst/>
          </a:prstGeom>
        </p:spPr>
      </p:pic>
      <p:sp>
        <p:nvSpPr>
          <p:cNvPr id="38" name="TextBox 20"/>
          <p:cNvSpPr txBox="1"/>
          <p:nvPr/>
        </p:nvSpPr>
        <p:spPr>
          <a:xfrm>
            <a:off x="3471353" y="5033486"/>
            <a:ext cx="1951756" cy="325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.</a:t>
            </a:r>
          </a:p>
        </p:txBody>
      </p:sp>
      <p:sp>
        <p:nvSpPr>
          <p:cNvPr id="39" name="TextBox 20"/>
          <p:cNvSpPr txBox="1"/>
          <p:nvPr/>
        </p:nvSpPr>
        <p:spPr>
          <a:xfrm>
            <a:off x="2990034" y="2243698"/>
            <a:ext cx="2696995" cy="1431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1100" dirty="0">
                <a:solidFill>
                  <a:srgbClr val="000000"/>
                </a:solidFill>
                <a:latin typeface="Open Sans"/>
              </a:rPr>
              <a:t>In RE we will begin learning about Islam.</a:t>
            </a:r>
          </a:p>
          <a:p>
            <a:pPr algn="ctr">
              <a:lnSpc>
                <a:spcPts val="2940"/>
              </a:lnSpc>
            </a:pPr>
            <a:r>
              <a:rPr lang="en-US" sz="1100" dirty="0">
                <a:solidFill>
                  <a:srgbClr val="000000"/>
                </a:solidFill>
                <a:latin typeface="Open Sans"/>
              </a:rPr>
              <a:t>In PSHE, children will explore the topic, ‘Living in our World’. This will link with this term’s theme of community. </a:t>
            </a:r>
          </a:p>
        </p:txBody>
      </p:sp>
      <p:sp>
        <p:nvSpPr>
          <p:cNvPr id="40" name="TextBox 20"/>
          <p:cNvSpPr txBox="1"/>
          <p:nvPr/>
        </p:nvSpPr>
        <p:spPr>
          <a:xfrm>
            <a:off x="6104970" y="3311455"/>
            <a:ext cx="1951756" cy="1812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Science this term is Animals.  We will be identifying and classifying common animals. </a:t>
            </a:r>
          </a:p>
        </p:txBody>
      </p:sp>
      <p:sp>
        <p:nvSpPr>
          <p:cNvPr id="41" name="TextBox 20"/>
          <p:cNvSpPr txBox="1"/>
          <p:nvPr/>
        </p:nvSpPr>
        <p:spPr>
          <a:xfrm>
            <a:off x="364623" y="4866404"/>
            <a:ext cx="2655227" cy="1812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Children will receive a phonics lesson a day. They are recapping with they have learnt form year 1 and some new sounds. </a:t>
            </a:r>
            <a:endParaRPr lang="en-US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E53A25F-6EEC-4C23-8027-2D207899BE53}"/>
              </a:ext>
            </a:extLst>
          </p:cNvPr>
          <p:cNvSpPr txBox="1"/>
          <p:nvPr/>
        </p:nvSpPr>
        <p:spPr>
          <a:xfrm>
            <a:off x="5781982" y="6193162"/>
            <a:ext cx="2466883" cy="704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Children will be exploring the glockenspiel this term. </a:t>
            </a:r>
          </a:p>
        </p:txBody>
      </p:sp>
      <p:sp>
        <p:nvSpPr>
          <p:cNvPr id="44" name="TextBox 20">
            <a:extLst>
              <a:ext uri="{FF2B5EF4-FFF2-40B4-BE49-F238E27FC236}">
                <a16:creationId xmlns:a16="http://schemas.microsoft.com/office/drawing/2014/main" id="{EE759A86-BB7A-4789-9D58-4A85D784E954}"/>
              </a:ext>
            </a:extLst>
          </p:cNvPr>
          <p:cNvSpPr txBox="1"/>
          <p:nvPr/>
        </p:nvSpPr>
        <p:spPr>
          <a:xfrm>
            <a:off x="3327226" y="5091688"/>
            <a:ext cx="1951756" cy="1812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In computing this term children will explore how IT is used in school and outside of school. </a:t>
            </a:r>
            <a:endParaRPr lang="en-US" dirty="0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b33755d-08ae-413b-a6d7-2c8ef28c99bd" xsi:nil="true"/>
    <lcf76f155ced4ddcb4097134ff3c332f xmlns="f00701a2-7724-4efd-af13-a623fff13b5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5100DCEBB45F418B92013B39796FB7" ma:contentTypeVersion="19" ma:contentTypeDescription="Create a new document." ma:contentTypeScope="" ma:versionID="97ecbcbffc07806b3948d9dd29a861d3">
  <xsd:schema xmlns:xsd="http://www.w3.org/2001/XMLSchema" xmlns:xs="http://www.w3.org/2001/XMLSchema" xmlns:p="http://schemas.microsoft.com/office/2006/metadata/properties" xmlns:ns2="f00701a2-7724-4efd-af13-a623fff13b57" xmlns:ns3="0ff44e97-233f-4fc8-9d97-fac65850ace2" xmlns:ns4="8b33755d-08ae-413b-a6d7-2c8ef28c99bd" targetNamespace="http://schemas.microsoft.com/office/2006/metadata/properties" ma:root="true" ma:fieldsID="f18579ec8fee7605db449bde7ccdc298" ns2:_="" ns3:_="" ns4:_="">
    <xsd:import namespace="f00701a2-7724-4efd-af13-a623fff13b57"/>
    <xsd:import namespace="0ff44e97-233f-4fc8-9d97-fac65850ace2"/>
    <xsd:import namespace="8b33755d-08ae-413b-a6d7-2c8ef28c99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0701a2-7724-4efd-af13-a623fff13b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422a0c0-09fb-454b-a86e-287da879bb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f44e97-233f-4fc8-9d97-fac65850ace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33755d-08ae-413b-a6d7-2c8ef28c99bd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e55b9c5-c8d0-4845-bec5-b52a093863a3}" ma:internalName="TaxCatchAll" ma:showField="CatchAllData" ma:web="8b33755d-08ae-413b-a6d7-2c8ef28c99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262AA3E-9FA3-4DC6-8996-3DCC63F0D38E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f00701a2-7724-4efd-af13-a623fff13b57"/>
    <ds:schemaRef ds:uri="0ff44e97-233f-4fc8-9d97-fac65850ace2"/>
    <ds:schemaRef ds:uri="http://purl.org/dc/terms/"/>
    <ds:schemaRef ds:uri="8b33755d-08ae-413b-a6d7-2c8ef28c99bd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6E878C9-69BD-4EAD-9A4C-D01E283428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0701a2-7724-4efd-af13-a623fff13b57"/>
    <ds:schemaRef ds:uri="0ff44e97-233f-4fc8-9d97-fac65850ace2"/>
    <ds:schemaRef ds:uri="8b33755d-08ae-413b-a6d7-2c8ef28c99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27B6EC8-A086-488C-8088-CE8D872CCEB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20223</TotalTime>
  <Words>448</Words>
  <Application>Microsoft Office PowerPoint</Application>
  <PresentationFormat>Custom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Calibri</vt:lpstr>
      <vt:lpstr>Open Sans</vt:lpstr>
      <vt:lpstr>Arial</vt:lpstr>
      <vt:lpstr>Open Sans Bold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 Autumn Term 1</dc:title>
  <dc:creator>Serpin Childs</dc:creator>
  <cp:lastModifiedBy>Katie Doyle</cp:lastModifiedBy>
  <cp:revision>37</cp:revision>
  <cp:lastPrinted>2022-08-04T12:56:59Z</cp:lastPrinted>
  <dcterms:created xsi:type="dcterms:W3CDTF">2006-08-16T00:00:00Z</dcterms:created>
  <dcterms:modified xsi:type="dcterms:W3CDTF">2026-09-21T17:04:10Z</dcterms:modified>
  <dc:identifier>DAFISkYPPMo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0x010100065100DCEBB45F418B92013B39796FB7</vt:lpwstr>
  </property>
  <property fmtid="{D5CDD505-2E9C-101B-9397-08002B2CF9AE}" pid="3" name="MediaServiceImageTags">
    <vt:lpwstr/>
  </property>
</Properties>
</file>