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</p:sldIdLst>
  <p:sldSz cx="10693400" cy="7556500"/>
  <p:notesSz cx="6797675" cy="9926638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Comic Sans MS" panose="030F0702030302020204" pitchFamily="66" charset="0"/>
      <p:regular r:id="rId11"/>
      <p:bold r:id="rId12"/>
      <p:italic r:id="rId13"/>
      <p:boldItalic r:id="rId14"/>
    </p:embeddedFont>
    <p:embeddedFont>
      <p:font typeface="Open Sans" panose="020B0606030504020204" pitchFamily="34" charset="0"/>
      <p:regular r:id="rId15"/>
      <p:bold r:id="rId16"/>
      <p:italic r:id="rId17"/>
      <p:boldItalic r:id="rId18"/>
    </p:embeddedFont>
    <p:embeddedFont>
      <p:font typeface="Open Sans Bold" panose="020B0806030504020204" charset="0"/>
      <p:regular r:id="rId19"/>
      <p:bold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2" d="100"/>
          <a:sy n="62" d="100"/>
        </p:scale>
        <p:origin x="109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" Type="http://schemas.openxmlformats.org/officeDocument/2006/relationships/customXml" Target="../customXml/item2.xml"/><Relationship Id="rId16" Type="http://schemas.openxmlformats.org/officeDocument/2006/relationships/font" Target="fonts/font10.fntdata"/><Relationship Id="rId20" Type="http://schemas.openxmlformats.org/officeDocument/2006/relationships/font" Target="fonts/font1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5.fntdata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9.fntdata"/><Relationship Id="rId23" Type="http://schemas.openxmlformats.org/officeDocument/2006/relationships/theme" Target="theme/theme1.xml"/><Relationship Id="rId10" Type="http://schemas.openxmlformats.org/officeDocument/2006/relationships/font" Target="fonts/font4.fntdata"/><Relationship Id="rId19" Type="http://schemas.openxmlformats.org/officeDocument/2006/relationships/font" Target="fonts/font1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2.png"/><Relationship Id="rId3" Type="http://schemas.openxmlformats.org/officeDocument/2006/relationships/image" Target="../media/image12.png"/><Relationship Id="rId7" Type="http://schemas.openxmlformats.org/officeDocument/2006/relationships/image" Target="../media/image8.png"/><Relationship Id="rId12" Type="http://schemas.openxmlformats.org/officeDocument/2006/relationships/image" Target="../media/image7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6.png"/><Relationship Id="rId5" Type="http://schemas.openxmlformats.org/officeDocument/2006/relationships/image" Target="../media/image4.png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70" t="4032" r="6764" b="84"/>
          <a:stretch>
            <a:fillRect/>
          </a:stretch>
        </p:blipFill>
        <p:spPr>
          <a:xfrm>
            <a:off x="3047" y="0"/>
            <a:ext cx="10693400" cy="772876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6431" r="2814"/>
          <a:stretch>
            <a:fillRect/>
          </a:stretch>
        </p:blipFill>
        <p:spPr>
          <a:xfrm>
            <a:off x="5244792" y="4425366"/>
            <a:ext cx="5402374" cy="319962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908204" y="0"/>
            <a:ext cx="1737761" cy="130286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6002" y="109983"/>
            <a:ext cx="5168541" cy="89092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68541" y="630601"/>
            <a:ext cx="2138217" cy="54257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122273" y="1331436"/>
            <a:ext cx="2138217" cy="542573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3193095" y="788243"/>
            <a:ext cx="4402258" cy="480800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1"/>
          <a:srcRect l="21981" r="33268"/>
          <a:stretch>
            <a:fillRect/>
          </a:stretch>
        </p:blipFill>
        <p:spPr>
          <a:xfrm>
            <a:off x="207234" y="1144599"/>
            <a:ext cx="3238687" cy="6280462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2"/>
          <a:srcRect l="2767" r="15886" b="17484"/>
          <a:stretch>
            <a:fillRect/>
          </a:stretch>
        </p:blipFill>
        <p:spPr>
          <a:xfrm>
            <a:off x="7763218" y="1798430"/>
            <a:ext cx="2748431" cy="3650335"/>
          </a:xfrm>
          <a:prstGeom prst="rect">
            <a:avLst/>
          </a:prstGeom>
        </p:spPr>
      </p:pic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8908204" y="5448766"/>
            <a:ext cx="1352287" cy="1324225"/>
            <a:chOff x="-72390" y="7620"/>
            <a:chExt cx="6487160" cy="6352540"/>
          </a:xfrm>
        </p:grpSpPr>
        <p:sp>
          <p:nvSpPr>
            <p:cNvPr id="19" name="Freeform 19"/>
            <p:cNvSpPr/>
            <p:nvPr/>
          </p:nvSpPr>
          <p:spPr>
            <a:xfrm>
              <a:off x="-72390" y="7620"/>
              <a:ext cx="6487160" cy="6352540"/>
            </a:xfrm>
            <a:custGeom>
              <a:avLst/>
              <a:gdLst/>
              <a:ahLst/>
              <a:cxnLst/>
              <a:rect l="l" t="t" r="r" b="b"/>
              <a:pathLst>
                <a:path w="6487160" h="6352540">
                  <a:moveTo>
                    <a:pt x="6322060" y="3176270"/>
                  </a:moveTo>
                  <a:cubicBezTo>
                    <a:pt x="6322060" y="2844800"/>
                    <a:pt x="6487160" y="2493010"/>
                    <a:pt x="6385560" y="2194560"/>
                  </a:cubicBezTo>
                  <a:cubicBezTo>
                    <a:pt x="6281420" y="1884680"/>
                    <a:pt x="5928360" y="1694180"/>
                    <a:pt x="5734050" y="1436370"/>
                  </a:cubicBezTo>
                  <a:cubicBezTo>
                    <a:pt x="5537200" y="1176020"/>
                    <a:pt x="5455920" y="796290"/>
                    <a:pt x="5185410" y="607060"/>
                  </a:cubicBezTo>
                  <a:cubicBezTo>
                    <a:pt x="4917440" y="420370"/>
                    <a:pt x="4517390" y="462280"/>
                    <a:pt x="4196080" y="360680"/>
                  </a:cubicBezTo>
                  <a:cubicBezTo>
                    <a:pt x="3884930" y="264160"/>
                    <a:pt x="3589020" y="0"/>
                    <a:pt x="3244850" y="0"/>
                  </a:cubicBezTo>
                  <a:cubicBezTo>
                    <a:pt x="2900680" y="0"/>
                    <a:pt x="2603500" y="262890"/>
                    <a:pt x="2293620" y="360680"/>
                  </a:cubicBezTo>
                  <a:cubicBezTo>
                    <a:pt x="1972310" y="461010"/>
                    <a:pt x="1570990" y="419100"/>
                    <a:pt x="1303020" y="607060"/>
                  </a:cubicBezTo>
                  <a:cubicBezTo>
                    <a:pt x="1032510" y="796290"/>
                    <a:pt x="951230" y="1176020"/>
                    <a:pt x="754380" y="1436370"/>
                  </a:cubicBezTo>
                  <a:cubicBezTo>
                    <a:pt x="558800" y="1694180"/>
                    <a:pt x="207010" y="1884680"/>
                    <a:pt x="101600" y="2194560"/>
                  </a:cubicBezTo>
                  <a:cubicBezTo>
                    <a:pt x="1270" y="2493010"/>
                    <a:pt x="165100" y="2844800"/>
                    <a:pt x="165100" y="3176270"/>
                  </a:cubicBezTo>
                  <a:cubicBezTo>
                    <a:pt x="165100" y="3507740"/>
                    <a:pt x="0" y="3859530"/>
                    <a:pt x="101600" y="4157980"/>
                  </a:cubicBezTo>
                  <a:cubicBezTo>
                    <a:pt x="205740" y="4467860"/>
                    <a:pt x="558800" y="4658360"/>
                    <a:pt x="753110" y="4916170"/>
                  </a:cubicBezTo>
                  <a:cubicBezTo>
                    <a:pt x="949960" y="5176520"/>
                    <a:pt x="1031240" y="5556250"/>
                    <a:pt x="1301750" y="5745480"/>
                  </a:cubicBezTo>
                  <a:cubicBezTo>
                    <a:pt x="1569720" y="5933440"/>
                    <a:pt x="1969770" y="5891530"/>
                    <a:pt x="2292350" y="5991860"/>
                  </a:cubicBezTo>
                  <a:cubicBezTo>
                    <a:pt x="2603500" y="6088380"/>
                    <a:pt x="2899410" y="6352540"/>
                    <a:pt x="3243580" y="6352540"/>
                  </a:cubicBezTo>
                  <a:cubicBezTo>
                    <a:pt x="3587750" y="6352540"/>
                    <a:pt x="3884930" y="6089650"/>
                    <a:pt x="4194810" y="5991860"/>
                  </a:cubicBezTo>
                  <a:cubicBezTo>
                    <a:pt x="4516120" y="5891530"/>
                    <a:pt x="4917440" y="5933440"/>
                    <a:pt x="5185410" y="5745480"/>
                  </a:cubicBezTo>
                  <a:cubicBezTo>
                    <a:pt x="5455920" y="5556250"/>
                    <a:pt x="5537200" y="5176520"/>
                    <a:pt x="5734050" y="4916170"/>
                  </a:cubicBezTo>
                  <a:cubicBezTo>
                    <a:pt x="5929630" y="4658360"/>
                    <a:pt x="6281420" y="4467860"/>
                    <a:pt x="6385560" y="4157980"/>
                  </a:cubicBezTo>
                  <a:cubicBezTo>
                    <a:pt x="6487160" y="3858260"/>
                    <a:pt x="6322060" y="3506470"/>
                    <a:pt x="6322060" y="3176270"/>
                  </a:cubicBezTo>
                  <a:close/>
                </a:path>
              </a:pathLst>
            </a:custGeom>
            <a:solidFill>
              <a:srgbClr val="998A8E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927100" y="209328"/>
            <a:ext cx="3403035" cy="3727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dirty="0">
                <a:solidFill>
                  <a:srgbClr val="000000"/>
                </a:solidFill>
                <a:latin typeface="Open Sans Bold"/>
              </a:rPr>
              <a:t>Year 4 Autumn Term 1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715412" y="739010"/>
            <a:ext cx="1044476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Open Sans Bold"/>
              </a:rPr>
              <a:t>ENGLISH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704492" y="1472675"/>
            <a:ext cx="865882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Open Sans Bold"/>
              </a:rPr>
              <a:t>MATHS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775313" y="1356801"/>
            <a:ext cx="3656844" cy="29285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</a:rPr>
              <a:t>This term, we will enjoy reading a wonderful book called Cloud Busting!  We will explore two key writing focuses this term. The first will be a first person narrative.  The story is about a difficult friendship and as well as the writing outcomes, should give us the chance to talk about our own friends and how they look at school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96633" y="2284578"/>
            <a:ext cx="3049288" cy="43022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000000"/>
                </a:solidFill>
                <a:latin typeface="Comic Sans MS" panose="030F0702030302020204" pitchFamily="66" charset="0"/>
              </a:rPr>
              <a:t>Welcome to Year 4.  We look forward to an exciting term ahead and getting to know you all! </a:t>
            </a:r>
          </a:p>
          <a:p>
            <a:pPr>
              <a:lnSpc>
                <a:spcPct val="150000"/>
              </a:lnSpc>
            </a:pPr>
            <a:endParaRPr lang="en-US" sz="12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000000"/>
                </a:solidFill>
                <a:latin typeface="Comic Sans MS" panose="030F0702030302020204" pitchFamily="66" charset="0"/>
              </a:rPr>
              <a:t>Reminders: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latin typeface="Comic Sans MS" panose="030F0702030302020204" pitchFamily="66" charset="0"/>
              </a:rPr>
              <a:t>Keep up practice with TTRS.  There will be regular competitions set as well as challenges from the class teacher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latin typeface="Comic Sans MS" panose="030F0702030302020204" pitchFamily="66" charset="0"/>
              </a:rPr>
              <a:t>Reading records are due every Friday and must be signed by an adult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latin typeface="Comic Sans MS" panose="030F0702030302020204" pitchFamily="66" charset="0"/>
              </a:rPr>
              <a:t>Atom homework for </a:t>
            </a:r>
            <a:r>
              <a:rPr lang="en-US" sz="12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Maths</a:t>
            </a:r>
            <a:r>
              <a:rPr lang="en-US" sz="1200" dirty="0">
                <a:solidFill>
                  <a:srgbClr val="000000"/>
                </a:solidFill>
                <a:latin typeface="Comic Sans MS" panose="030F0702030302020204" pitchFamily="66" charset="0"/>
              </a:rPr>
              <a:t> will be set every Friday.</a:t>
            </a:r>
          </a:p>
          <a:p>
            <a:pPr>
              <a:lnSpc>
                <a:spcPct val="150000"/>
              </a:lnSpc>
            </a:pPr>
            <a:endParaRPr lang="en-US" sz="1200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ct val="150000"/>
              </a:lnSpc>
            </a:pPr>
            <a:endParaRPr lang="en-US" sz="1600" b="1" dirty="0">
              <a:solidFill>
                <a:srgbClr val="000000"/>
              </a:solidFill>
              <a:latin typeface="Open Sans"/>
            </a:endParaRPr>
          </a:p>
          <a:p>
            <a:pPr algn="ctr">
              <a:lnSpc>
                <a:spcPts val="2940"/>
              </a:lnSpc>
            </a:pPr>
            <a:endParaRPr lang="en-US" sz="1600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7940130" y="2191967"/>
            <a:ext cx="2502503" cy="2927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</a:rPr>
              <a:t>Term 1 starts with a focus on place value, addition and subtraction. A focus for us will be gaining fluency with times tables. Therefore, it is very important these are practiced on Times Table Rockstars!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075636" y="5745782"/>
            <a:ext cx="1017423" cy="719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8"/>
              </a:lnSpc>
            </a:pPr>
            <a:r>
              <a:rPr lang="en-US" sz="2070" dirty="0">
                <a:solidFill>
                  <a:srgbClr val="FFFFFF"/>
                </a:solidFill>
                <a:latin typeface="Open Sans Bold"/>
              </a:rPr>
              <a:t>Term 1 text</a:t>
            </a: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13"/>
          <a:srcRect l="6431" r="2814"/>
          <a:stretch>
            <a:fillRect/>
          </a:stretch>
        </p:blipFill>
        <p:spPr>
          <a:xfrm>
            <a:off x="30017" y="5221713"/>
            <a:ext cx="5168541" cy="2363362"/>
          </a:xfrm>
          <a:prstGeom prst="rect">
            <a:avLst/>
          </a:prstGeom>
        </p:spPr>
      </p:pic>
      <p:sp>
        <p:nvSpPr>
          <p:cNvPr id="29" name="AutoShape 4" descr="Can I Build Another Me? | Shinsuke Yoshitake | | Childrens Book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3" name="Picture 6">
            <a:extLst>
              <a:ext uri="{FF2B5EF4-FFF2-40B4-BE49-F238E27FC236}">
                <a16:creationId xmlns:a16="http://schemas.microsoft.com/office/drawing/2014/main" id="{BCE48A8F-CE1A-4EFB-AB01-A02308A5FB6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91418" y="1236056"/>
            <a:ext cx="2138217" cy="542573"/>
          </a:xfrm>
          <a:prstGeom prst="rect">
            <a:avLst/>
          </a:prstGeom>
        </p:spPr>
      </p:pic>
      <p:sp>
        <p:nvSpPr>
          <p:cNvPr id="34" name="TextBox 23">
            <a:extLst>
              <a:ext uri="{FF2B5EF4-FFF2-40B4-BE49-F238E27FC236}">
                <a16:creationId xmlns:a16="http://schemas.microsoft.com/office/drawing/2014/main" id="{821098AC-BB2E-407C-AB3E-3535C0CE4B02}"/>
              </a:ext>
            </a:extLst>
          </p:cNvPr>
          <p:cNvSpPr txBox="1"/>
          <p:nvPr/>
        </p:nvSpPr>
        <p:spPr>
          <a:xfrm>
            <a:off x="1065861" y="1384039"/>
            <a:ext cx="1654522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KEY MESSAGES</a:t>
            </a:r>
          </a:p>
        </p:txBody>
      </p:sp>
      <p:pic>
        <p:nvPicPr>
          <p:cNvPr id="6" name="Picture 2" descr="Cloud Busting: Puffin Poetry : Blackman, Malorie: Amazon.co.uk: Books">
            <a:extLst>
              <a:ext uri="{FF2B5EF4-FFF2-40B4-BE49-F238E27FC236}">
                <a16:creationId xmlns:a16="http://schemas.microsoft.com/office/drawing/2014/main" id="{E431FBE5-6575-4EC5-8AF9-7D4F54516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720" y="4361074"/>
            <a:ext cx="2056061" cy="316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70" t="4032" r="6764" b="84"/>
          <a:stretch>
            <a:fillRect/>
          </a:stretch>
        </p:blipFill>
        <p:spPr>
          <a:xfrm>
            <a:off x="0" y="0"/>
            <a:ext cx="10693400" cy="7556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5044" r="5044"/>
          <a:stretch>
            <a:fillRect/>
          </a:stretch>
        </p:blipFill>
        <p:spPr>
          <a:xfrm>
            <a:off x="-68700" y="4399647"/>
            <a:ext cx="5346000" cy="319587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862611" y="70221"/>
            <a:ext cx="1829389" cy="137155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131439"/>
            <a:ext cx="5452927" cy="93994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-1" y="1307475"/>
            <a:ext cx="2838383" cy="297512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9"/>
          <a:srcRect l="5557" r="11950" b="18190"/>
          <a:stretch>
            <a:fillRect/>
          </a:stretch>
        </p:blipFill>
        <p:spPr>
          <a:xfrm>
            <a:off x="2934391" y="1468419"/>
            <a:ext cx="2885509" cy="252537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0"/>
          <a:srcRect l="5996" r="5996" b="14519"/>
          <a:stretch>
            <a:fillRect/>
          </a:stretch>
        </p:blipFill>
        <p:spPr>
          <a:xfrm>
            <a:off x="5826071" y="654050"/>
            <a:ext cx="3305240" cy="1867726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148477" y="302786"/>
            <a:ext cx="3288655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rgbClr val="000000"/>
                </a:solidFill>
                <a:latin typeface="Open Sans Bold"/>
              </a:rPr>
              <a:t>Year 4 Autumn Term 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09181" y="1675468"/>
            <a:ext cx="2200096" cy="14409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</a:rPr>
              <a:t>In DT we will be developing our sewing skills by creating a bookmark with </a:t>
            </a:r>
            <a:r>
              <a:rPr lang="en-US" sz="14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Binka</a:t>
            </a:r>
            <a:endParaRPr lang="en-US" sz="1400" dirty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876119" y="1129030"/>
            <a:ext cx="2138217" cy="542573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210061" y="1239269"/>
            <a:ext cx="1384013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DT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3434556" y="1231313"/>
            <a:ext cx="2138217" cy="542573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3910628" y="1327708"/>
            <a:ext cx="1201043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PSHE &amp; RE 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5747404" y="310992"/>
            <a:ext cx="3113807" cy="485885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5857549" y="408244"/>
            <a:ext cx="2823212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GEOGRAPHY / HISTORY</a:t>
            </a: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9"/>
          <a:srcRect l="5557" r="24327" b="18190"/>
          <a:stretch>
            <a:fillRect/>
          </a:stretch>
        </p:blipFill>
        <p:spPr>
          <a:xfrm>
            <a:off x="8358118" y="3151064"/>
            <a:ext cx="2241292" cy="3237094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8365185" y="2746971"/>
            <a:ext cx="2138217" cy="947684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8147755" y="2880574"/>
            <a:ext cx="2694599" cy="6206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PE  </a:t>
            </a:r>
          </a:p>
          <a:p>
            <a:pPr algn="ctr">
              <a:lnSpc>
                <a:spcPts val="2520"/>
              </a:lnSpc>
            </a:pPr>
            <a:r>
              <a:rPr lang="en-US" dirty="0">
                <a:solidFill>
                  <a:srgbClr val="000000"/>
                </a:solidFill>
                <a:latin typeface="Open Sans Bold"/>
              </a:rPr>
              <a:t>Mon and Tues</a:t>
            </a:r>
            <a:endParaRPr lang="en-US" sz="1800" dirty="0">
              <a:solidFill>
                <a:srgbClr val="000000"/>
              </a:solidFill>
              <a:latin typeface="Open Sans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5554800" y="4628405"/>
            <a:ext cx="1951756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dirty="0">
                <a:solidFill>
                  <a:srgbClr val="000000"/>
                </a:solidFill>
                <a:latin typeface="Open Sans"/>
              </a:rPr>
              <a:t>Add here 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154260" y="708326"/>
            <a:ext cx="3303313" cy="1812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We will be exploring both physical and human Geography. Comparing similarities and differences between differing locations and exploring differences in time zones.</a:t>
            </a: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6022009" y="5594152"/>
            <a:ext cx="2138217" cy="542573"/>
          </a:xfrm>
          <a:prstGeom prst="rect">
            <a:avLst/>
          </a:prstGeom>
        </p:spPr>
      </p:pic>
      <p:sp>
        <p:nvSpPr>
          <p:cNvPr id="25" name="TextBox 25"/>
          <p:cNvSpPr txBox="1"/>
          <p:nvPr/>
        </p:nvSpPr>
        <p:spPr>
          <a:xfrm>
            <a:off x="6587866" y="5700406"/>
            <a:ext cx="795040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MUSIC 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10"/>
          <a:srcRect l="5996" r="5996" b="14519"/>
          <a:stretch>
            <a:fillRect/>
          </a:stretch>
        </p:blipFill>
        <p:spPr>
          <a:xfrm>
            <a:off x="426735" y="4720551"/>
            <a:ext cx="2666076" cy="1867726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55099" y="4290860"/>
            <a:ext cx="2562856" cy="542573"/>
          </a:xfrm>
          <a:prstGeom prst="rect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207309" y="4385880"/>
            <a:ext cx="2445526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dirty="0">
                <a:solidFill>
                  <a:srgbClr val="000000"/>
                </a:solidFill>
                <a:latin typeface="Open Sans Bold"/>
              </a:rPr>
              <a:t>PHONICS / FRENCH</a:t>
            </a:r>
            <a:endParaRPr lang="en-US" sz="1800" dirty="0">
              <a:solidFill>
                <a:srgbClr val="000000"/>
              </a:solidFill>
              <a:latin typeface="Open Sans Bold"/>
            </a:endParaRP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9"/>
          <a:srcRect l="8624" r="30543" b="18158"/>
          <a:stretch>
            <a:fillRect/>
          </a:stretch>
        </p:blipFill>
        <p:spPr>
          <a:xfrm>
            <a:off x="5956016" y="2675271"/>
            <a:ext cx="2228107" cy="2781127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6000962" y="2609288"/>
            <a:ext cx="2138217" cy="542573"/>
          </a:xfrm>
          <a:prstGeom prst="rect">
            <a:avLst/>
          </a:prstGeom>
        </p:spPr>
      </p:pic>
      <p:sp>
        <p:nvSpPr>
          <p:cNvPr id="32" name="TextBox 32"/>
          <p:cNvSpPr txBox="1"/>
          <p:nvPr/>
        </p:nvSpPr>
        <p:spPr>
          <a:xfrm>
            <a:off x="6455873" y="2708998"/>
            <a:ext cx="1119102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SCIENCE</a:t>
            </a:r>
          </a:p>
        </p:txBody>
      </p:sp>
      <p:pic>
        <p:nvPicPr>
          <p:cNvPr id="33" name="Picture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2900165" y="4735658"/>
            <a:ext cx="2562681" cy="2401563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2817654" y="4216796"/>
            <a:ext cx="2812100" cy="713571"/>
          </a:xfrm>
          <a:prstGeom prst="rect">
            <a:avLst/>
          </a:prstGeom>
        </p:spPr>
      </p:pic>
      <p:sp>
        <p:nvSpPr>
          <p:cNvPr id="35" name="TextBox 35"/>
          <p:cNvSpPr txBox="1"/>
          <p:nvPr/>
        </p:nvSpPr>
        <p:spPr>
          <a:xfrm>
            <a:off x="2918563" y="4421809"/>
            <a:ext cx="2530859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COMPUTING</a:t>
            </a:r>
          </a:p>
        </p:txBody>
      </p:sp>
      <p:pic>
        <p:nvPicPr>
          <p:cNvPr id="36" name="Picture 36"/>
          <p:cNvPicPr>
            <a:picLocks noChangeAspect="1"/>
          </p:cNvPicPr>
          <p:nvPr/>
        </p:nvPicPr>
        <p:blipFill>
          <a:blip r:embed="rId13"/>
          <a:srcRect l="10978" r="5044" b="4768"/>
          <a:stretch>
            <a:fillRect/>
          </a:stretch>
        </p:blipFill>
        <p:spPr>
          <a:xfrm>
            <a:off x="5147885" y="4252090"/>
            <a:ext cx="5469485" cy="3333821"/>
          </a:xfrm>
          <a:prstGeom prst="rect">
            <a:avLst/>
          </a:prstGeom>
        </p:spPr>
      </p:pic>
      <p:pic>
        <p:nvPicPr>
          <p:cNvPr id="37" name="Picture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404474" y="6014496"/>
            <a:ext cx="2926890" cy="1410565"/>
          </a:xfrm>
          <a:prstGeom prst="rect">
            <a:avLst/>
          </a:prstGeom>
        </p:spPr>
      </p:pic>
      <p:sp>
        <p:nvSpPr>
          <p:cNvPr id="38" name="TextBox 20"/>
          <p:cNvSpPr txBox="1"/>
          <p:nvPr/>
        </p:nvSpPr>
        <p:spPr>
          <a:xfrm>
            <a:off x="3471353" y="5033486"/>
            <a:ext cx="1951756" cy="325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.</a:t>
            </a:r>
          </a:p>
        </p:txBody>
      </p:sp>
      <p:sp>
        <p:nvSpPr>
          <p:cNvPr id="39" name="TextBox 20"/>
          <p:cNvSpPr txBox="1"/>
          <p:nvPr/>
        </p:nvSpPr>
        <p:spPr>
          <a:xfrm>
            <a:off x="2981193" y="1914597"/>
            <a:ext cx="2696995" cy="14409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</a:rPr>
              <a:t>In RE we will be exploring the question : What does it mean to be Hindu living in Britain today . Linking to </a:t>
            </a:r>
            <a:r>
              <a:rPr lang="en-US" sz="14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Dwali</a:t>
            </a:r>
            <a:endParaRPr lang="en-US" sz="1400" dirty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0" name="TextBox 20"/>
          <p:cNvSpPr txBox="1"/>
          <p:nvPr/>
        </p:nvSpPr>
        <p:spPr>
          <a:xfrm>
            <a:off x="6176026" y="3208265"/>
            <a:ext cx="1951756" cy="1440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</a:rPr>
              <a:t>Science this term  Electricity and learning how to use it effectively and safely.</a:t>
            </a:r>
          </a:p>
        </p:txBody>
      </p:sp>
      <p:sp>
        <p:nvSpPr>
          <p:cNvPr id="41" name="TextBox 20"/>
          <p:cNvSpPr txBox="1"/>
          <p:nvPr/>
        </p:nvSpPr>
        <p:spPr>
          <a:xfrm>
            <a:off x="732772" y="4866404"/>
            <a:ext cx="2287078" cy="1812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</a:rPr>
              <a:t>In French we will learn how to describe people, learning new vocabulary and </a:t>
            </a:r>
            <a:r>
              <a:rPr lang="en-US" sz="14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recognising</a:t>
            </a:r>
            <a: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</a:rPr>
              <a:t> descriptive language.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E53A25F-6EEC-4C23-8027-2D207899BE53}"/>
              </a:ext>
            </a:extLst>
          </p:cNvPr>
          <p:cNvSpPr txBox="1"/>
          <p:nvPr/>
        </p:nvSpPr>
        <p:spPr>
          <a:xfrm>
            <a:off x="5781982" y="6193162"/>
            <a:ext cx="2466883" cy="1027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</a:rPr>
              <a:t>We will be learning to play the ukulele and practice singing.</a:t>
            </a:r>
          </a:p>
        </p:txBody>
      </p:sp>
      <p:sp>
        <p:nvSpPr>
          <p:cNvPr id="44" name="TextBox 20">
            <a:extLst>
              <a:ext uri="{FF2B5EF4-FFF2-40B4-BE49-F238E27FC236}">
                <a16:creationId xmlns:a16="http://schemas.microsoft.com/office/drawing/2014/main" id="{EE759A86-BB7A-4789-9D58-4A85D784E954}"/>
              </a:ext>
            </a:extLst>
          </p:cNvPr>
          <p:cNvSpPr txBox="1"/>
          <p:nvPr/>
        </p:nvSpPr>
        <p:spPr>
          <a:xfrm>
            <a:off x="3193845" y="5113218"/>
            <a:ext cx="1951756" cy="710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.</a:t>
            </a:r>
          </a:p>
          <a:p>
            <a:pPr>
              <a:lnSpc>
                <a:spcPts val="2940"/>
              </a:lnSpc>
            </a:pPr>
            <a:endParaRPr lang="en-US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2" name="TextBox 20">
            <a:extLst>
              <a:ext uri="{FF2B5EF4-FFF2-40B4-BE49-F238E27FC236}">
                <a16:creationId xmlns:a16="http://schemas.microsoft.com/office/drawing/2014/main" id="{8683972A-D529-4CF4-8150-8290B940D522}"/>
              </a:ext>
            </a:extLst>
          </p:cNvPr>
          <p:cNvSpPr txBox="1"/>
          <p:nvPr/>
        </p:nvSpPr>
        <p:spPr>
          <a:xfrm>
            <a:off x="8496405" y="3826387"/>
            <a:ext cx="1951756" cy="2183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</a:rPr>
              <a:t>PE this term will involve improving their fitness.  And team building.</a:t>
            </a:r>
          </a:p>
          <a:p>
            <a:pPr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</a:rPr>
              <a:t>PE days are Monday and Tuesday</a:t>
            </a:r>
          </a:p>
        </p:txBody>
      </p:sp>
      <p:sp>
        <p:nvSpPr>
          <p:cNvPr id="45" name="TextBox 20">
            <a:extLst>
              <a:ext uri="{FF2B5EF4-FFF2-40B4-BE49-F238E27FC236}">
                <a16:creationId xmlns:a16="http://schemas.microsoft.com/office/drawing/2014/main" id="{51348335-DBEC-4426-A5C0-043CE1D2B650}"/>
              </a:ext>
            </a:extLst>
          </p:cNvPr>
          <p:cNvSpPr txBox="1"/>
          <p:nvPr/>
        </p:nvSpPr>
        <p:spPr>
          <a:xfrm>
            <a:off x="3352955" y="5185403"/>
            <a:ext cx="1951756" cy="1440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Comic Sans MS" panose="030F0702030302020204" pitchFamily="66" charset="0"/>
              </a:rPr>
              <a:t>Computing includes us looking at how to stay safe online, computing networks and more!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5100DCEBB45F418B92013B39796FB7" ma:contentTypeVersion="19" ma:contentTypeDescription="Create a new document." ma:contentTypeScope="" ma:versionID="97ecbcbffc07806b3948d9dd29a861d3">
  <xsd:schema xmlns:xsd="http://www.w3.org/2001/XMLSchema" xmlns:xs="http://www.w3.org/2001/XMLSchema" xmlns:p="http://schemas.microsoft.com/office/2006/metadata/properties" xmlns:ns2="f00701a2-7724-4efd-af13-a623fff13b57" xmlns:ns3="0ff44e97-233f-4fc8-9d97-fac65850ace2" xmlns:ns4="8b33755d-08ae-413b-a6d7-2c8ef28c99bd" targetNamespace="http://schemas.microsoft.com/office/2006/metadata/properties" ma:root="true" ma:fieldsID="f18579ec8fee7605db449bde7ccdc298" ns2:_="" ns3:_="" ns4:_="">
    <xsd:import namespace="f00701a2-7724-4efd-af13-a623fff13b57"/>
    <xsd:import namespace="0ff44e97-233f-4fc8-9d97-fac65850ace2"/>
    <xsd:import namespace="8b33755d-08ae-413b-a6d7-2c8ef28c99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0701a2-7724-4efd-af13-a623fff13b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422a0c0-09fb-454b-a86e-287da879bb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f44e97-233f-4fc8-9d97-fac65850ace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33755d-08ae-413b-a6d7-2c8ef28c99bd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e55b9c5-c8d0-4845-bec5-b52a093863a3}" ma:internalName="TaxCatchAll" ma:showField="CatchAllData" ma:web="8b33755d-08ae-413b-a6d7-2c8ef28c99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b33755d-08ae-413b-a6d7-2c8ef28c99bd" xsi:nil="true"/>
    <lcf76f155ced4ddcb4097134ff3c332f xmlns="f00701a2-7724-4efd-af13-a623fff13b5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72310FC-8B42-4F86-8669-DB1D69318E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0701a2-7724-4efd-af13-a623fff13b57"/>
    <ds:schemaRef ds:uri="0ff44e97-233f-4fc8-9d97-fac65850ace2"/>
    <ds:schemaRef ds:uri="8b33755d-08ae-413b-a6d7-2c8ef28c99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7B6EC8-A086-488C-8088-CE8D872CCEB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262AA3E-9FA3-4DC6-8996-3DCC63F0D38E}">
  <ds:schemaRefs>
    <ds:schemaRef ds:uri="8b33755d-08ae-413b-a6d7-2c8ef28c99bd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f00701a2-7724-4efd-af13-a623fff13b57"/>
    <ds:schemaRef ds:uri="0ff44e97-233f-4fc8-9d97-fac65850ace2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24245</TotalTime>
  <Words>350</Words>
  <Application>Microsoft Office PowerPoint</Application>
  <PresentationFormat>Custom</PresentationFormat>
  <Paragraphs>36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Open Sans Bold</vt:lpstr>
      <vt:lpstr>Calibri</vt:lpstr>
      <vt:lpstr>Arial</vt:lpstr>
      <vt:lpstr>Open Sans</vt:lpstr>
      <vt:lpstr>Comic Sans MS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1 Autumn Term 1</dc:title>
  <dc:creator>Serpin Childs</dc:creator>
  <cp:lastModifiedBy>Katie Doyle</cp:lastModifiedBy>
  <cp:revision>39</cp:revision>
  <cp:lastPrinted>2022-08-04T12:56:59Z</cp:lastPrinted>
  <dcterms:created xsi:type="dcterms:W3CDTF">2006-08-16T00:00:00Z</dcterms:created>
  <dcterms:modified xsi:type="dcterms:W3CDTF">2026-09-27T17:49:50Z</dcterms:modified>
  <dc:identifier>DAFISkYPPMo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0x010100065100DCEBB45F418B92013B39796FB7</vt:lpwstr>
  </property>
  <property fmtid="{D5CDD505-2E9C-101B-9397-08002B2CF9AE}" pid="3" name="MediaServiceImageTags">
    <vt:lpwstr/>
  </property>
</Properties>
</file>