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</p:sldIdLst>
  <p:sldSz cx="10693400" cy="7556500"/>
  <p:notesSz cx="6797675" cy="9926638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Bold" panose="020B080603050402020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F19E26-951E-CED7-BED4-ADFB54501398}" v="30" dt="2026-09-08T11:24:35.8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9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.pn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12" Type="http://schemas.openxmlformats.org/officeDocument/2006/relationships/image" Target="../media/image7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3047" y="172267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6431" r="2814"/>
          <a:stretch>
            <a:fillRect/>
          </a:stretch>
        </p:blipFill>
        <p:spPr>
          <a:xfrm>
            <a:off x="5244792" y="4510554"/>
            <a:ext cx="5402374" cy="31996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908204" y="0"/>
            <a:ext cx="1737761" cy="130286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168541" cy="8909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168541" y="630601"/>
            <a:ext cx="2138217" cy="5425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22273" y="1331436"/>
            <a:ext cx="2138217" cy="54257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193095" y="788243"/>
            <a:ext cx="4402258" cy="4808004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 l="21981" r="33268"/>
          <a:stretch>
            <a:fillRect/>
          </a:stretch>
        </p:blipFill>
        <p:spPr>
          <a:xfrm>
            <a:off x="207234" y="1144599"/>
            <a:ext cx="3238687" cy="6280462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2"/>
          <a:srcRect l="2767" r="15886" b="17484"/>
          <a:stretch>
            <a:fillRect/>
          </a:stretch>
        </p:blipFill>
        <p:spPr>
          <a:xfrm>
            <a:off x="7763218" y="1798430"/>
            <a:ext cx="2748431" cy="3650335"/>
          </a:xfrm>
          <a:prstGeom prst="rect">
            <a:avLst/>
          </a:prstGeom>
        </p:spPr>
      </p:pic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8908204" y="5448766"/>
            <a:ext cx="1352287" cy="1324225"/>
            <a:chOff x="-72390" y="7620"/>
            <a:chExt cx="6487160" cy="6352540"/>
          </a:xfrm>
        </p:grpSpPr>
        <p:sp>
          <p:nvSpPr>
            <p:cNvPr id="19" name="Freeform 19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998A8E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927100" y="209328"/>
            <a:ext cx="3403035" cy="372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Open Sans Bold"/>
              </a:rPr>
              <a:t>Year 5 Autumn Term 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15412" y="739010"/>
            <a:ext cx="104447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ENGLISH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04492" y="1472675"/>
            <a:ext cx="8658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MATHS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75313" y="1356801"/>
            <a:ext cx="3656844" cy="4037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This term we will be looking at The Hatmakers by Tamzin Merchant.  It was a brand new book for the curriculum last year and we are so looking forward to the magical story.</a:t>
            </a:r>
          </a:p>
          <a:p>
            <a:pPr>
              <a:lnSpc>
                <a:spcPts val="2940"/>
              </a:lnSpc>
            </a:pPr>
            <a:endParaRPr lang="en-US" sz="12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294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We are encouraging children to join the local library to have access to a huge variety of books.  A letter will be coming out soon to help families apply for them.</a:t>
            </a:r>
          </a:p>
          <a:p>
            <a:pPr>
              <a:lnSpc>
                <a:spcPts val="2940"/>
              </a:lnSpc>
            </a:pPr>
            <a:endParaRPr lang="en-US" sz="12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ts val="294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.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2909" y="2070329"/>
            <a:ext cx="3049288" cy="50409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Hello and welcome to Year 5.  This year will be filled with lots of fun and learning.</a:t>
            </a:r>
          </a:p>
          <a:p>
            <a:pPr>
              <a:lnSpc>
                <a:spcPct val="150000"/>
              </a:lnSpc>
            </a:pPr>
            <a:endParaRPr lang="en-US" sz="1200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In Term 1, the children have</a:t>
            </a:r>
            <a:r>
              <a:rPr lang="en-US" sz="1200" b="1" dirty="0">
                <a:solidFill>
                  <a:srgbClr val="000000"/>
                </a:solidFill>
                <a:latin typeface="Open Sans"/>
              </a:rPr>
              <a:t> art and P.E. on a Thursday</a:t>
            </a:r>
            <a:r>
              <a:rPr lang="en-US" sz="1200" dirty="0">
                <a:solidFill>
                  <a:srgbClr val="000000"/>
                </a:solidFill>
                <a:latin typeface="Open Sans"/>
              </a:rPr>
              <a:t>. Please make sure that your children come in appropriate clothing . Also, please remember to either remove piercings for PE days or be prepared to remove them for the session. Forest School will begin later in the term.</a:t>
            </a: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rgbClr val="000000"/>
                </a:solidFill>
                <a:latin typeface="Open Sans"/>
              </a:rPr>
              <a:t>Please make sure children are fully equipped for each lesson by bringing a fully stocked pencil case (please see parent communications for the list), with spares available.  They should also remember to restock when needed. </a:t>
            </a:r>
          </a:p>
          <a:p>
            <a:pPr algn="ctr">
              <a:lnSpc>
                <a:spcPct val="150000"/>
              </a:lnSpc>
            </a:pPr>
            <a:endParaRPr lang="en-US" sz="1200" b="1" dirty="0">
              <a:solidFill>
                <a:srgbClr val="000000"/>
              </a:solidFill>
              <a:latin typeface="Open Sans"/>
            </a:endParaRPr>
          </a:p>
          <a:p>
            <a:pPr algn="ctr">
              <a:lnSpc>
                <a:spcPts val="2940"/>
              </a:lnSpc>
            </a:pPr>
            <a:endParaRPr lang="en-US" sz="16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886181" y="1823846"/>
            <a:ext cx="2502503" cy="3665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200">
                <a:solidFill>
                  <a:srgbClr val="000000"/>
                </a:solidFill>
                <a:latin typeface="Open Sans"/>
              </a:rPr>
              <a:t>Term 1 starts by looking at Place Value in </a:t>
            </a:r>
            <a:r>
              <a:rPr lang="en-US" sz="1200" err="1">
                <a:solidFill>
                  <a:srgbClr val="000000"/>
                </a:solidFill>
                <a:latin typeface="Open Sans"/>
              </a:rPr>
              <a:t>Maths</a:t>
            </a:r>
            <a:r>
              <a:rPr lang="en-US" sz="1200">
                <a:solidFill>
                  <a:srgbClr val="000000"/>
                </a:solidFill>
                <a:latin typeface="Open Sans"/>
              </a:rPr>
              <a:t>, followed by addition and subtraction skills.  It is very important for children to feel confident in </a:t>
            </a:r>
            <a:r>
              <a:rPr lang="en-US" sz="1200" err="1">
                <a:solidFill>
                  <a:srgbClr val="000000"/>
                </a:solidFill>
                <a:latin typeface="Open Sans"/>
              </a:rPr>
              <a:t>Maths</a:t>
            </a:r>
            <a:r>
              <a:rPr lang="en-US" sz="1200">
                <a:solidFill>
                  <a:srgbClr val="000000"/>
                </a:solidFill>
                <a:latin typeface="Open Sans"/>
              </a:rPr>
              <a:t> and the most important place to start is with multiplication tables.  Keep practicing them to stay fluent.  We use them in so many areas of </a:t>
            </a:r>
            <a:r>
              <a:rPr lang="en-US" sz="1200" err="1">
                <a:solidFill>
                  <a:srgbClr val="000000"/>
                </a:solidFill>
                <a:latin typeface="Open Sans"/>
              </a:rPr>
              <a:t>Maths</a:t>
            </a:r>
            <a:r>
              <a:rPr lang="en-US" sz="120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075636" y="5745782"/>
            <a:ext cx="1017423" cy="701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8"/>
              </a:lnSpc>
            </a:pPr>
            <a:r>
              <a:rPr lang="en-US" sz="2070">
                <a:solidFill>
                  <a:srgbClr val="FFFFFF"/>
                </a:solidFill>
                <a:latin typeface="Open Sans Bold"/>
              </a:rPr>
              <a:t>Term 1 texts 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13"/>
          <a:srcRect l="6431" r="2814"/>
          <a:stretch>
            <a:fillRect/>
          </a:stretch>
        </p:blipFill>
        <p:spPr>
          <a:xfrm>
            <a:off x="44212" y="5335297"/>
            <a:ext cx="5168541" cy="2363362"/>
          </a:xfrm>
          <a:prstGeom prst="rect">
            <a:avLst/>
          </a:prstGeom>
        </p:spPr>
      </p:pic>
      <p:sp>
        <p:nvSpPr>
          <p:cNvPr id="29" name="AutoShape 4" descr="Can I Build Another Me? | Shinsuke Yoshitake | | Childrens Book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3" name="Picture 6">
            <a:extLst>
              <a:ext uri="{FF2B5EF4-FFF2-40B4-BE49-F238E27FC236}">
                <a16:creationId xmlns:a16="http://schemas.microsoft.com/office/drawing/2014/main" id="{BCE48A8F-CE1A-4EFB-AB01-A02308A5FB6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1418" y="1236056"/>
            <a:ext cx="2138217" cy="542573"/>
          </a:xfrm>
          <a:prstGeom prst="rect">
            <a:avLst/>
          </a:prstGeom>
        </p:spPr>
      </p:pic>
      <p:sp>
        <p:nvSpPr>
          <p:cNvPr id="34" name="TextBox 23">
            <a:extLst>
              <a:ext uri="{FF2B5EF4-FFF2-40B4-BE49-F238E27FC236}">
                <a16:creationId xmlns:a16="http://schemas.microsoft.com/office/drawing/2014/main" id="{821098AC-BB2E-407C-AB3E-3535C0CE4B02}"/>
              </a:ext>
            </a:extLst>
          </p:cNvPr>
          <p:cNvSpPr txBox="1"/>
          <p:nvPr/>
        </p:nvSpPr>
        <p:spPr>
          <a:xfrm>
            <a:off x="1065861" y="1384039"/>
            <a:ext cx="165452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KEY MESSAGES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9D0F81-C270-4A09-AE1F-FA23987A61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39720" y="5024174"/>
            <a:ext cx="1733076" cy="24785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4F04B0A-5CAC-4AFB-8345-536830D6A56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87143" y="5518868"/>
            <a:ext cx="1733075" cy="19838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2770" t="4032" r="6764" b="84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5044" r="5044"/>
          <a:stretch>
            <a:fillRect/>
          </a:stretch>
        </p:blipFill>
        <p:spPr>
          <a:xfrm>
            <a:off x="-68700" y="4399647"/>
            <a:ext cx="5346000" cy="319587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862611" y="70221"/>
            <a:ext cx="1829389" cy="137155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452927" cy="93994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0" y="1307476"/>
            <a:ext cx="2562856" cy="268632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5557" r="11950" b="18190"/>
          <a:stretch>
            <a:fillRect/>
          </a:stretch>
        </p:blipFill>
        <p:spPr>
          <a:xfrm>
            <a:off x="2934391" y="1468419"/>
            <a:ext cx="2885509" cy="252537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5826071" y="629946"/>
            <a:ext cx="3305240" cy="1867726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148477" y="302786"/>
            <a:ext cx="3288655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>
                <a:solidFill>
                  <a:srgbClr val="000000"/>
                </a:solidFill>
                <a:latin typeface="Open Sans Bold"/>
              </a:rPr>
              <a:t>Year 5 Autumn Term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6768" y="1945200"/>
            <a:ext cx="2200096" cy="1441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</a:rPr>
              <a:t>In Art the children will be </a:t>
            </a:r>
            <a:endParaRPr lang="en-US"/>
          </a:p>
          <a:p>
            <a:pPr>
              <a:lnSpc>
                <a:spcPts val="294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</a:rPr>
              <a:t>Exploring land and city </a:t>
            </a:r>
            <a:r>
              <a:rPr lang="en-US" sz="1400" err="1">
                <a:solidFill>
                  <a:srgbClr val="000000"/>
                </a:solidFill>
                <a:latin typeface="Open Sans"/>
              </a:rPr>
              <a:t>scapes</a:t>
            </a:r>
            <a:r>
              <a:rPr lang="en-US" sz="1400">
                <a:solidFill>
                  <a:srgbClr val="000000"/>
                </a:solidFill>
                <a:latin typeface="Open Sans"/>
              </a:rPr>
              <a:t> using mixed media ..</a:t>
            </a:r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76119" y="1129030"/>
            <a:ext cx="2138217" cy="54257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10061" y="1239269"/>
            <a:ext cx="1384013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ART/DT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434556" y="1231313"/>
            <a:ext cx="2138217" cy="542573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910628" y="1327708"/>
            <a:ext cx="1201043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PSHE &amp; RE 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747404" y="310992"/>
            <a:ext cx="3113807" cy="485885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5857549" y="408244"/>
            <a:ext cx="2823212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GEOGRAPHY / HISTORY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 l="5557" r="24327" b="18190"/>
          <a:stretch>
            <a:fillRect/>
          </a:stretch>
        </p:blipFill>
        <p:spPr>
          <a:xfrm>
            <a:off x="8358118" y="3151064"/>
            <a:ext cx="2241292" cy="3237094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365185" y="2746971"/>
            <a:ext cx="2138217" cy="947684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8147755" y="2880574"/>
            <a:ext cx="269459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PE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54800" y="4628405"/>
            <a:ext cx="195175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"/>
              </a:rPr>
              <a:t>Add here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84482" y="988659"/>
            <a:ext cx="2797975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</a:rPr>
              <a:t>Geography will cover a range of skills including map work and will be looking at a range of contrasting locations.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24605" y="3770745"/>
            <a:ext cx="1951756" cy="1813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PE will be on a Wednesday and  Thursday. The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focus will be Fitness and Team building.</a:t>
            </a:r>
            <a:endParaRPr 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22009" y="5594152"/>
            <a:ext cx="2138217" cy="542573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6587866" y="5700406"/>
            <a:ext cx="795040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MUSIC </a:t>
            </a: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0"/>
          <a:srcRect l="5996" r="5996" b="14519"/>
          <a:stretch>
            <a:fillRect/>
          </a:stretch>
        </p:blipFill>
        <p:spPr>
          <a:xfrm>
            <a:off x="447122" y="4702447"/>
            <a:ext cx="2666076" cy="186772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55099" y="4290860"/>
            <a:ext cx="2562856" cy="54257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207309" y="4385880"/>
            <a:ext cx="2445526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rgbClr val="000000"/>
                </a:solidFill>
                <a:latin typeface="Open Sans Bold"/>
              </a:rPr>
              <a:t>FRENCH</a:t>
            </a:r>
            <a:endParaRPr lang="en-US" sz="180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9"/>
          <a:srcRect l="8624" r="30543" b="18158"/>
          <a:stretch>
            <a:fillRect/>
          </a:stretch>
        </p:blipFill>
        <p:spPr>
          <a:xfrm>
            <a:off x="5956016" y="2720991"/>
            <a:ext cx="2228107" cy="2781127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000962" y="2609288"/>
            <a:ext cx="2138217" cy="542573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6455873" y="2708998"/>
            <a:ext cx="1119102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SCIENCE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900165" y="4735658"/>
            <a:ext cx="2562681" cy="2401563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2817654" y="4216796"/>
            <a:ext cx="2812100" cy="713571"/>
          </a:xfrm>
          <a:prstGeom prst="rect">
            <a:avLst/>
          </a:prstGeom>
        </p:spPr>
      </p:pic>
      <p:sp>
        <p:nvSpPr>
          <p:cNvPr id="35" name="TextBox 35"/>
          <p:cNvSpPr txBox="1"/>
          <p:nvPr/>
        </p:nvSpPr>
        <p:spPr>
          <a:xfrm>
            <a:off x="2918563" y="4421809"/>
            <a:ext cx="253085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COMPUTING</a:t>
            </a:r>
          </a:p>
        </p:txBody>
      </p:sp>
      <p:pic>
        <p:nvPicPr>
          <p:cNvPr id="36" name="Picture 36"/>
          <p:cNvPicPr>
            <a:picLocks noChangeAspect="1"/>
          </p:cNvPicPr>
          <p:nvPr/>
        </p:nvPicPr>
        <p:blipFill>
          <a:blip r:embed="rId13"/>
          <a:srcRect l="10978" r="5044" b="4768"/>
          <a:stretch>
            <a:fillRect/>
          </a:stretch>
        </p:blipFill>
        <p:spPr>
          <a:xfrm>
            <a:off x="5250608" y="4316478"/>
            <a:ext cx="5469485" cy="3333821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404474" y="6014496"/>
            <a:ext cx="2926890" cy="1410565"/>
          </a:xfrm>
          <a:prstGeom prst="rect">
            <a:avLst/>
          </a:prstGeom>
        </p:spPr>
      </p:pic>
      <p:sp>
        <p:nvSpPr>
          <p:cNvPr id="38" name="TextBox 20"/>
          <p:cNvSpPr txBox="1"/>
          <p:nvPr/>
        </p:nvSpPr>
        <p:spPr>
          <a:xfrm>
            <a:off x="3471353" y="5033486"/>
            <a:ext cx="1951756" cy="325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sp>
        <p:nvSpPr>
          <p:cNvPr id="39" name="TextBox 20"/>
          <p:cNvSpPr txBox="1"/>
          <p:nvPr/>
        </p:nvSpPr>
        <p:spPr>
          <a:xfrm>
            <a:off x="2981193" y="1914597"/>
            <a:ext cx="2696995" cy="1812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In RE we will be thinking about why some people believe God exists.  Our PSHE will also be spent looking at our local communities.</a:t>
            </a:r>
          </a:p>
        </p:txBody>
      </p:sp>
      <p:sp>
        <p:nvSpPr>
          <p:cNvPr id="40" name="TextBox 20"/>
          <p:cNvSpPr txBox="1"/>
          <p:nvPr/>
        </p:nvSpPr>
        <p:spPr>
          <a:xfrm>
            <a:off x="6104970" y="3311455"/>
            <a:ext cx="1951756" cy="1440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</a:rPr>
              <a:t>Science this term will be spent looking at</a:t>
            </a:r>
          </a:p>
          <a:p>
            <a:pPr>
              <a:lnSpc>
                <a:spcPts val="294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</a:rPr>
              <a:t>materials and their properties.</a:t>
            </a:r>
          </a:p>
        </p:txBody>
      </p:sp>
      <p:sp>
        <p:nvSpPr>
          <p:cNvPr id="41" name="TextBox 20"/>
          <p:cNvSpPr txBox="1"/>
          <p:nvPr/>
        </p:nvSpPr>
        <p:spPr>
          <a:xfrm>
            <a:off x="732772" y="4866404"/>
            <a:ext cx="2287078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>
                <a:solidFill>
                  <a:srgbClr val="000000"/>
                </a:solidFill>
                <a:latin typeface="Open Sans"/>
              </a:rPr>
              <a:t>In French we will be learning about some mixed up pets and how to describe them.</a:t>
            </a:r>
            <a:endParaRPr lang="en-US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E53A25F-6EEC-4C23-8027-2D207899BE53}"/>
              </a:ext>
            </a:extLst>
          </p:cNvPr>
          <p:cNvSpPr txBox="1"/>
          <p:nvPr/>
        </p:nvSpPr>
        <p:spPr>
          <a:xfrm>
            <a:off x="5781982" y="6193162"/>
            <a:ext cx="2466883" cy="704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Children will be learning the Recorder this term.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E759A86-BB7A-4789-9D58-4A85D784E954}"/>
              </a:ext>
            </a:extLst>
          </p:cNvPr>
          <p:cNvSpPr txBox="1"/>
          <p:nvPr/>
        </p:nvSpPr>
        <p:spPr>
          <a:xfrm>
            <a:off x="3193845" y="5113218"/>
            <a:ext cx="1951756" cy="14409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40"/>
              </a:lnSpc>
            </a:pPr>
            <a:r>
              <a:rPr lang="en-US" sz="1400" dirty="0">
                <a:solidFill>
                  <a:srgbClr val="000000"/>
                </a:solidFill>
                <a:latin typeface="Open Sans"/>
              </a:rPr>
              <a:t>We will be starting the year with online safety skills we need for learning.</a:t>
            </a:r>
            <a:endParaRPr lang="en-US" dirty="0">
              <a:solidFill>
                <a:srgbClr val="000000"/>
              </a:solidFill>
              <a:latin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9" ma:contentTypeDescription="Create a new document." ma:contentTypeScope="" ma:versionID="97ecbcbffc07806b3948d9dd29a861d3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f18579ec8fee7605db449bde7ccdc298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2FA9C4-A199-409B-8CB3-0DCF31D4DB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7B6EC8-A086-488C-8088-CE8D872CCE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62AA3E-9FA3-4DC6-8996-3DCC63F0D38E}">
  <ds:schemaRefs>
    <ds:schemaRef ds:uri="0ff44e97-233f-4fc8-9d97-fac65850ace2"/>
    <ds:schemaRef ds:uri="8b33755d-08ae-413b-a6d7-2c8ef28c99bd"/>
    <ds:schemaRef ds:uri="f00701a2-7724-4efd-af13-a623fff13b5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411</Words>
  <Application>Microsoft Office PowerPoint</Application>
  <PresentationFormat>Custom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Open Sans Bold</vt:lpstr>
      <vt:lpstr>Calibri</vt:lpstr>
      <vt:lpstr>Arial</vt:lpstr>
      <vt:lpstr>Open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Autumn Term 1</dc:title>
  <dc:creator>Serpin Childs</dc:creator>
  <cp:lastModifiedBy>Katie Doyle</cp:lastModifiedBy>
  <cp:revision>12</cp:revision>
  <cp:lastPrinted>2022-08-04T12:56:59Z</cp:lastPrinted>
  <dcterms:created xsi:type="dcterms:W3CDTF">2006-08-16T00:00:00Z</dcterms:created>
  <dcterms:modified xsi:type="dcterms:W3CDTF">2026-09-27T19:29:20Z</dcterms:modified>
  <dc:identifier>DAFISkYPPMo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