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</p:sldIdLst>
  <p:sldSz cx="10693400" cy="7556500"/>
  <p:notesSz cx="6797675" cy="9926638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alibri Light" panose="020F0302020204030204" pitchFamily="34" charset="0"/>
      <p:regular r:id="rId11"/>
      <p:italic r:id="rId12"/>
    </p:embeddedFont>
    <p:embeddedFont>
      <p:font typeface="Open Sans" panose="020B0606030504020204" pitchFamily="34" charset="0"/>
      <p:regular r:id="rId13"/>
      <p:bold r:id="rId14"/>
      <p:italic r:id="rId15"/>
      <p:boldItalic r:id="rId16"/>
    </p:embeddedFont>
    <p:embeddedFont>
      <p:font typeface="Open Sans Bold" panose="020B080603050402020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1220C3-6CE1-CC26-6476-AE8CB491C0A4}" v="86" dt="2026-09-02T13:21:12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1096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23" Type="http://schemas.microsoft.com/office/2015/10/relationships/revisionInfo" Target="revisionInfo.xml"/><Relationship Id="rId10" Type="http://schemas.openxmlformats.org/officeDocument/2006/relationships/font" Target="fonts/font4.fntdata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12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5" Type="http://schemas.openxmlformats.org/officeDocument/2006/relationships/image" Target="../media/image2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0" t="4032" r="6764" b="84"/>
          <a:stretch>
            <a:fillRect/>
          </a:stretch>
        </p:blipFill>
        <p:spPr>
          <a:xfrm>
            <a:off x="0" y="-1296"/>
            <a:ext cx="10693400" cy="7556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6431" r="2814"/>
          <a:stretch>
            <a:fillRect/>
          </a:stretch>
        </p:blipFill>
        <p:spPr>
          <a:xfrm>
            <a:off x="5312627" y="4344521"/>
            <a:ext cx="5402374" cy="319962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133089" y="103271"/>
            <a:ext cx="1537786" cy="115293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2525" y="129987"/>
            <a:ext cx="5168541" cy="89092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68541" y="630601"/>
            <a:ext cx="2138217" cy="54257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122273" y="1331436"/>
            <a:ext cx="2138217" cy="54257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137469" y="807977"/>
            <a:ext cx="4402258" cy="480800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/>
          <a:srcRect l="21981" r="33268"/>
          <a:stretch>
            <a:fillRect/>
          </a:stretch>
        </p:blipFill>
        <p:spPr>
          <a:xfrm>
            <a:off x="207234" y="1144599"/>
            <a:ext cx="3238687" cy="628046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2"/>
          <a:srcRect l="2767" r="15886" b="17484"/>
          <a:stretch>
            <a:fillRect/>
          </a:stretch>
        </p:blipFill>
        <p:spPr>
          <a:xfrm>
            <a:off x="7763218" y="1798430"/>
            <a:ext cx="2748431" cy="3650335"/>
          </a:xfrm>
          <a:prstGeom prst="rect">
            <a:avLst/>
          </a:prstGeom>
        </p:spPr>
      </p:pic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8952782" y="5574395"/>
            <a:ext cx="1352287" cy="1324225"/>
            <a:chOff x="-72390" y="7620"/>
            <a:chExt cx="6487160" cy="6352540"/>
          </a:xfrm>
        </p:grpSpPr>
        <p:sp>
          <p:nvSpPr>
            <p:cNvPr id="19" name="Freeform 19"/>
            <p:cNvSpPr/>
            <p:nvPr/>
          </p:nvSpPr>
          <p:spPr>
            <a:xfrm>
              <a:off x="-72390" y="7620"/>
              <a:ext cx="6487160" cy="6352540"/>
            </a:xfrm>
            <a:custGeom>
              <a:avLst/>
              <a:gdLst/>
              <a:ahLst/>
              <a:cxnLst/>
              <a:rect l="l" t="t" r="r" b="b"/>
              <a:pathLst>
                <a:path w="6487160" h="6352540">
                  <a:moveTo>
                    <a:pt x="6322060" y="3176270"/>
                  </a:moveTo>
                  <a:cubicBezTo>
                    <a:pt x="6322060" y="2844800"/>
                    <a:pt x="6487160" y="2493010"/>
                    <a:pt x="6385560" y="2194560"/>
                  </a:cubicBezTo>
                  <a:cubicBezTo>
                    <a:pt x="6281420" y="1884680"/>
                    <a:pt x="5928360" y="1694180"/>
                    <a:pt x="5734050" y="1436370"/>
                  </a:cubicBezTo>
                  <a:cubicBezTo>
                    <a:pt x="5537200" y="1176020"/>
                    <a:pt x="5455920" y="796290"/>
                    <a:pt x="5185410" y="607060"/>
                  </a:cubicBezTo>
                  <a:cubicBezTo>
                    <a:pt x="4917440" y="420370"/>
                    <a:pt x="4517390" y="462280"/>
                    <a:pt x="4196080" y="360680"/>
                  </a:cubicBezTo>
                  <a:cubicBezTo>
                    <a:pt x="3884930" y="264160"/>
                    <a:pt x="3589020" y="0"/>
                    <a:pt x="3244850" y="0"/>
                  </a:cubicBezTo>
                  <a:cubicBezTo>
                    <a:pt x="2900680" y="0"/>
                    <a:pt x="2603500" y="262890"/>
                    <a:pt x="2293620" y="360680"/>
                  </a:cubicBezTo>
                  <a:cubicBezTo>
                    <a:pt x="1972310" y="461010"/>
                    <a:pt x="1570990" y="419100"/>
                    <a:pt x="1303020" y="607060"/>
                  </a:cubicBezTo>
                  <a:cubicBezTo>
                    <a:pt x="1032510" y="796290"/>
                    <a:pt x="951230" y="1176020"/>
                    <a:pt x="754380" y="1436370"/>
                  </a:cubicBezTo>
                  <a:cubicBezTo>
                    <a:pt x="558800" y="1694180"/>
                    <a:pt x="207010" y="1884680"/>
                    <a:pt x="101600" y="2194560"/>
                  </a:cubicBezTo>
                  <a:cubicBezTo>
                    <a:pt x="1270" y="2493010"/>
                    <a:pt x="165100" y="2844800"/>
                    <a:pt x="165100" y="3176270"/>
                  </a:cubicBezTo>
                  <a:cubicBezTo>
                    <a:pt x="165100" y="3507740"/>
                    <a:pt x="0" y="3859530"/>
                    <a:pt x="101600" y="4157980"/>
                  </a:cubicBezTo>
                  <a:cubicBezTo>
                    <a:pt x="205740" y="4467860"/>
                    <a:pt x="558800" y="4658360"/>
                    <a:pt x="753110" y="4916170"/>
                  </a:cubicBezTo>
                  <a:cubicBezTo>
                    <a:pt x="949960" y="5176520"/>
                    <a:pt x="1031240" y="5556250"/>
                    <a:pt x="1301750" y="5745480"/>
                  </a:cubicBezTo>
                  <a:cubicBezTo>
                    <a:pt x="1569720" y="5933440"/>
                    <a:pt x="1969770" y="5891530"/>
                    <a:pt x="2292350" y="5991860"/>
                  </a:cubicBezTo>
                  <a:cubicBezTo>
                    <a:pt x="2603500" y="6088380"/>
                    <a:pt x="2899410" y="6352540"/>
                    <a:pt x="3243580" y="6352540"/>
                  </a:cubicBezTo>
                  <a:cubicBezTo>
                    <a:pt x="3587750" y="6352540"/>
                    <a:pt x="3884930" y="6089650"/>
                    <a:pt x="4194810" y="5991860"/>
                  </a:cubicBezTo>
                  <a:cubicBezTo>
                    <a:pt x="4516120" y="5891530"/>
                    <a:pt x="4917440" y="5933440"/>
                    <a:pt x="5185410" y="5745480"/>
                  </a:cubicBezTo>
                  <a:cubicBezTo>
                    <a:pt x="5455920" y="5556250"/>
                    <a:pt x="5537200" y="5176520"/>
                    <a:pt x="5734050" y="4916170"/>
                  </a:cubicBezTo>
                  <a:cubicBezTo>
                    <a:pt x="5929630" y="4658360"/>
                    <a:pt x="6281420" y="4467860"/>
                    <a:pt x="6385560" y="4157980"/>
                  </a:cubicBezTo>
                  <a:cubicBezTo>
                    <a:pt x="6487160" y="3858260"/>
                    <a:pt x="6322060" y="3506470"/>
                    <a:pt x="6322060" y="3176270"/>
                  </a:cubicBezTo>
                  <a:close/>
                </a:path>
              </a:pathLst>
            </a:custGeom>
            <a:solidFill>
              <a:srgbClr val="998A8E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906883" y="274916"/>
            <a:ext cx="3403035" cy="372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Open Sans Bold"/>
              </a:rPr>
              <a:t>Year 6 Autumn Term 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715412" y="739010"/>
            <a:ext cx="1044476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ENGLISH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04492" y="1472675"/>
            <a:ext cx="86588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MATHS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03177" y="2195073"/>
            <a:ext cx="2985546" cy="5042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Welcome to your children's final year at Palace Wood </a:t>
            </a:r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Our Year 6 team is:</a:t>
            </a:r>
          </a:p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Juniper  - </a:t>
            </a:r>
            <a:r>
              <a:rPr lang="en-US" sz="1400" b="1" dirty="0" err="1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Mrs</a:t>
            </a:r>
            <a:r>
              <a:rPr lang="en-US" sz="1400" b="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Homewood &amp; Mrs. Chidley</a:t>
            </a:r>
          </a:p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Corben - </a:t>
            </a:r>
            <a:r>
              <a:rPr lang="en-US" sz="1400" b="1" dirty="0" err="1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Mr</a:t>
            </a:r>
            <a:r>
              <a:rPr lang="en-US" sz="1400" b="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Luka  </a:t>
            </a:r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It is going to be an exciting year as we will be continuing to learn from our new curriculum that has been tailored to the children of Palace Wood. </a:t>
            </a:r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Our first term is themed </a:t>
            </a:r>
            <a:r>
              <a:rPr lang="en-US" sz="1400" i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‘Community</a:t>
            </a:r>
            <a:r>
              <a:rPr lang="en-US" sz="14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’. We are excited to teaching it and hope you will enjoy the learning.</a:t>
            </a:r>
          </a:p>
          <a:p>
            <a:pPr algn="ctr">
              <a:lnSpc>
                <a:spcPct val="150000"/>
              </a:lnSpc>
            </a:pPr>
            <a:endParaRPr lang="en-US" sz="1200" b="1" dirty="0">
              <a:solidFill>
                <a:srgbClr val="000000"/>
              </a:solidFill>
              <a:latin typeface="Calibri Light" panose="020F0302020204030204" pitchFamily="34" charset="0"/>
              <a:ea typeface="Open Sans"/>
              <a:cs typeface="Calibri Light" panose="020F03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1200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1200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>
              <a:lnSpc>
                <a:spcPts val="2940"/>
              </a:lnSpc>
            </a:pPr>
            <a:endParaRPr lang="en-US" sz="1600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7940129" y="2013863"/>
            <a:ext cx="2502503" cy="3673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The children will be consolidating </a:t>
            </a:r>
            <a:r>
              <a:rPr lang="en-US" sz="1400" b="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 number and place value</a:t>
            </a:r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. They will be taught to read, write, compare and order numbers to 10,000,000.</a:t>
            </a:r>
          </a:p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Children will be rounding numbers, including decimals. There will be a focus on the </a:t>
            </a:r>
            <a:r>
              <a:rPr lang="en-US" sz="1400" b="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four operations</a:t>
            </a:r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and using number facts to solve problems.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20213" y="6043896"/>
            <a:ext cx="1017423" cy="347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8"/>
              </a:lnSpc>
            </a:pPr>
            <a:r>
              <a:rPr lang="en-US" sz="2070" dirty="0">
                <a:solidFill>
                  <a:srgbClr val="FFFFFF"/>
                </a:solidFill>
                <a:latin typeface="Open Sans Bold"/>
              </a:rPr>
              <a:t>Term 1 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3"/>
          <a:srcRect l="6431" r="2814"/>
          <a:stretch>
            <a:fillRect/>
          </a:stretch>
        </p:blipFill>
        <p:spPr>
          <a:xfrm>
            <a:off x="0" y="5209682"/>
            <a:ext cx="5168541" cy="2363362"/>
          </a:xfrm>
          <a:prstGeom prst="rect">
            <a:avLst/>
          </a:prstGeom>
        </p:spPr>
      </p:pic>
      <p:sp>
        <p:nvSpPr>
          <p:cNvPr id="29" name="AutoShape 4" descr="Can I Build Another Me? | Shinsuke Yoshitake | | Childrens Book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3" name="Picture 6">
            <a:extLst>
              <a:ext uri="{FF2B5EF4-FFF2-40B4-BE49-F238E27FC236}">
                <a16:creationId xmlns:a16="http://schemas.microsoft.com/office/drawing/2014/main" id="{BCE48A8F-CE1A-4EFB-AB01-A02308A5FB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91418" y="1236056"/>
            <a:ext cx="2138217" cy="542573"/>
          </a:xfrm>
          <a:prstGeom prst="rect">
            <a:avLst/>
          </a:prstGeom>
        </p:spPr>
      </p:pic>
      <p:sp>
        <p:nvSpPr>
          <p:cNvPr id="34" name="TextBox 23">
            <a:extLst>
              <a:ext uri="{FF2B5EF4-FFF2-40B4-BE49-F238E27FC236}">
                <a16:creationId xmlns:a16="http://schemas.microsoft.com/office/drawing/2014/main" id="{821098AC-BB2E-407C-AB3E-3535C0CE4B02}"/>
              </a:ext>
            </a:extLst>
          </p:cNvPr>
          <p:cNvSpPr txBox="1"/>
          <p:nvPr/>
        </p:nvSpPr>
        <p:spPr>
          <a:xfrm>
            <a:off x="1065861" y="1384039"/>
            <a:ext cx="165452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KEY MESSAGES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A72659-67BA-4B67-8ED7-1C9771B3EBA1}"/>
              </a:ext>
            </a:extLst>
          </p:cNvPr>
          <p:cNvSpPr/>
          <p:nvPr/>
        </p:nvSpPr>
        <p:spPr>
          <a:xfrm>
            <a:off x="3687199" y="1507342"/>
            <a:ext cx="3894268" cy="35394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400" dirty="0">
                <a:solidFill>
                  <a:srgbClr val="202124"/>
                </a:solidFill>
                <a:latin typeface="Calibri Light"/>
                <a:ea typeface="Calibri Light"/>
                <a:cs typeface="Calibri Light"/>
              </a:rPr>
              <a:t>This term we will be reading an exciting new text written by </a:t>
            </a:r>
            <a:r>
              <a:rPr lang="en-GB" sz="1400" b="1" dirty="0">
                <a:solidFill>
                  <a:srgbClr val="202124"/>
                </a:solidFill>
                <a:latin typeface="Calibri Light"/>
                <a:ea typeface="Calibri Light"/>
                <a:cs typeface="Calibri Light"/>
              </a:rPr>
              <a:t>Malorie  Blackman – Thief!</a:t>
            </a:r>
          </a:p>
          <a:p>
            <a:endParaRPr lang="en-GB" sz="1400" dirty="0">
              <a:solidFill>
                <a:srgbClr val="202124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1400" dirty="0">
                <a:solidFill>
                  <a:srgbClr val="202124"/>
                </a:solidFill>
                <a:latin typeface="Calibri Light"/>
                <a:ea typeface="Calibri Light"/>
                <a:cs typeface="Calibri Light"/>
              </a:rPr>
              <a:t>'Thief' is </a:t>
            </a:r>
            <a:r>
              <a:rPr lang="en-GB" sz="1400" dirty="0">
                <a:solidFill>
                  <a:srgbClr val="040C28"/>
                </a:solidFill>
                <a:latin typeface="Calibri Light"/>
                <a:ea typeface="Calibri Light"/>
                <a:cs typeface="Calibri Light"/>
              </a:rPr>
              <a:t>the story of Lydia Henson, who has recently moved to a new school and wants to join the group '</a:t>
            </a:r>
            <a:r>
              <a:rPr lang="en-GB" sz="1400" dirty="0" err="1">
                <a:solidFill>
                  <a:srgbClr val="040C28"/>
                </a:solidFill>
                <a:latin typeface="Calibri Light"/>
                <a:ea typeface="Calibri Light"/>
                <a:cs typeface="Calibri Light"/>
              </a:rPr>
              <a:t>Cosmics</a:t>
            </a:r>
            <a:r>
              <a:rPr lang="en-GB" sz="1400" dirty="0">
                <a:solidFill>
                  <a:srgbClr val="040C28"/>
                </a:solidFill>
                <a:latin typeface="Calibri Light"/>
                <a:ea typeface="Calibri Light"/>
                <a:cs typeface="Calibri Light"/>
              </a:rPr>
              <a:t>' that her best friend Frankie is a member of</a:t>
            </a:r>
            <a:r>
              <a:rPr lang="en-GB" sz="1400" dirty="0">
                <a:solidFill>
                  <a:srgbClr val="202124"/>
                </a:solidFill>
                <a:latin typeface="Calibri Light"/>
                <a:ea typeface="Calibri Light"/>
                <a:cs typeface="Calibri Light"/>
              </a:rPr>
              <a:t>. In order to test her courage and loyalty to the group, their leader – Anne – puts her on a mission which involves Lydia stealing the school sports cup.</a:t>
            </a:r>
          </a:p>
          <a:p>
            <a:endParaRPr lang="en-GB" sz="1400" dirty="0">
              <a:solidFill>
                <a:srgbClr val="202124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1400" dirty="0">
                <a:solidFill>
                  <a:srgbClr val="202124"/>
                </a:solidFill>
                <a:latin typeface="Calibri Light"/>
                <a:ea typeface="Calibri Light"/>
                <a:cs typeface="Calibri Light"/>
              </a:rPr>
              <a:t>We will be using this text to support the children with their creative writing. In particular we will explore writing a setting</a:t>
            </a:r>
          </a:p>
          <a:p>
            <a:r>
              <a:rPr lang="en-GB" sz="1400" dirty="0">
                <a:solidFill>
                  <a:srgbClr val="20212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description and an action story </a:t>
            </a:r>
          </a:p>
          <a:p>
            <a:r>
              <a:rPr lang="en-GB" sz="1400" dirty="0">
                <a:solidFill>
                  <a:srgbClr val="20212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that takes the reader through </a:t>
            </a:r>
          </a:p>
          <a:p>
            <a:r>
              <a:rPr lang="en-GB" sz="1400" dirty="0">
                <a:solidFill>
                  <a:srgbClr val="20212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time! </a:t>
            </a:r>
            <a:endParaRPr lang="en-GB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26" name="Picture 2" descr="Thief! By Malorie Blackman">
            <a:extLst>
              <a:ext uri="{FF2B5EF4-FFF2-40B4-BE49-F238E27FC236}">
                <a16:creationId xmlns:a16="http://schemas.microsoft.com/office/drawing/2014/main" id="{23B819CB-4BF9-4366-B518-E39DF5F17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151" y="4684629"/>
            <a:ext cx="1292693" cy="198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0" t="4032" r="6764" b="84"/>
          <a:stretch>
            <a:fillRect/>
          </a:stretch>
        </p:blipFill>
        <p:spPr>
          <a:xfrm>
            <a:off x="-18968" y="-8432"/>
            <a:ext cx="10693400" cy="7556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5044" r="5044"/>
          <a:stretch>
            <a:fillRect/>
          </a:stretch>
        </p:blipFill>
        <p:spPr>
          <a:xfrm>
            <a:off x="-18968" y="4381073"/>
            <a:ext cx="5346000" cy="319587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954586" y="72883"/>
            <a:ext cx="1829389" cy="137155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131439"/>
            <a:ext cx="5452927" cy="9399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0" y="1307476"/>
            <a:ext cx="2562856" cy="268632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9"/>
          <a:srcRect l="5557" r="11950" b="18190"/>
          <a:stretch>
            <a:fillRect/>
          </a:stretch>
        </p:blipFill>
        <p:spPr>
          <a:xfrm>
            <a:off x="2915144" y="1381767"/>
            <a:ext cx="2885509" cy="252537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/>
          <a:srcRect l="8899" t="3158" r="3253" b="11210"/>
          <a:stretch>
            <a:fillRect/>
          </a:stretch>
        </p:blipFill>
        <p:spPr>
          <a:xfrm>
            <a:off x="5823526" y="629946"/>
            <a:ext cx="3299206" cy="1942799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148477" y="302786"/>
            <a:ext cx="3288655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000000"/>
                </a:solidFill>
                <a:latin typeface="Open Sans Bold"/>
              </a:rPr>
              <a:t>Year 6 Autumn Term 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4160" y="1625036"/>
            <a:ext cx="2036324" cy="2575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n-US" sz="1400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In DT this term, we will be looking at a</a:t>
            </a:r>
            <a:r>
              <a:rPr lang="en-US" sz="1400" b="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rchitecture over the past century</a:t>
            </a:r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with a focus on housing. </a:t>
            </a:r>
          </a:p>
          <a:p>
            <a:endParaRPr lang="en-US" sz="1400" dirty="0">
              <a:solidFill>
                <a:srgbClr val="000000"/>
              </a:solidFill>
              <a:latin typeface="Calibri Light" panose="020F0302020204030204" pitchFamily="34" charset="0"/>
              <a:ea typeface="Calibri Light"/>
              <a:cs typeface="Calibri Light" panose="020F0302020204030204" pitchFamily="34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Children will be doing some hands learning, using equipment such as saws, glue-guns and trails. </a:t>
            </a:r>
            <a:endParaRPr lang="en-US" sz="1400" dirty="0">
              <a:solidFill>
                <a:srgbClr val="000000"/>
              </a:solidFill>
              <a:latin typeface="Calibri Light" panose="020F0302020204030204" pitchFamily="34" charset="0"/>
              <a:ea typeface="Calibri Light"/>
              <a:cs typeface="Calibri Light" panose="020F0302020204030204" pitchFamily="34" charset="0"/>
            </a:endParaRPr>
          </a:p>
          <a:p>
            <a:endParaRPr lang="en-US" sz="1400" dirty="0">
              <a:solidFill>
                <a:srgbClr val="0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sz="1400" dirty="0">
              <a:solidFill>
                <a:srgbClr val="000000"/>
              </a:solidFill>
              <a:latin typeface="Calibri Light" panose="020F0302020204030204" pitchFamily="34" charset="0"/>
              <a:ea typeface="Calibri Light"/>
              <a:cs typeface="Calibri Light" panose="020F0302020204030204" pitchFamily="34" charset="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49806" y="1221031"/>
            <a:ext cx="2138217" cy="542573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973539" y="1299548"/>
            <a:ext cx="1384013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DT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434556" y="1231313"/>
            <a:ext cx="2138217" cy="54257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3910628" y="1327708"/>
            <a:ext cx="1201043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PSHE &amp; RE 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971576" y="379305"/>
            <a:ext cx="3113807" cy="485885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5857549" y="408244"/>
            <a:ext cx="2823212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Open Sans Bold"/>
              </a:rPr>
              <a:t>   P.E.</a:t>
            </a:r>
            <a:endParaRPr lang="en-US" sz="1800" dirty="0">
              <a:solidFill>
                <a:srgbClr val="000000"/>
              </a:solidFill>
              <a:latin typeface="Open Sans Bold"/>
            </a:endParaR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rcRect l="5557" r="24327" b="18190"/>
          <a:stretch>
            <a:fillRect/>
          </a:stretch>
        </p:blipFill>
        <p:spPr>
          <a:xfrm>
            <a:off x="8281734" y="3188626"/>
            <a:ext cx="2241292" cy="323709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513551" y="2927008"/>
            <a:ext cx="1897832" cy="841143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8115167" y="3098767"/>
            <a:ext cx="2694599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Open Sans Bold"/>
              </a:rPr>
              <a:t>GEOGRAPHY</a:t>
            </a:r>
            <a:endParaRPr lang="en-US" sz="1800" dirty="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554800" y="4628405"/>
            <a:ext cx="1951756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000000"/>
                </a:solidFill>
                <a:latin typeface="Open Sans"/>
              </a:rPr>
              <a:t>Add here 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428183" y="3844644"/>
            <a:ext cx="1951756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In Geography we will explore the human and physical features of </a:t>
            </a:r>
            <a:r>
              <a:rPr lang="en-US" sz="1400" b="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Northern Ireland and Brazil</a:t>
            </a:r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and continue to develop our map skills. We will also compare cultures and lifestyles and hopefully get to taste some delicious food! 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022009" y="5594152"/>
            <a:ext cx="2138217" cy="542573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6587866" y="5700406"/>
            <a:ext cx="795040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MUSIC 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10"/>
          <a:srcRect l="5996" r="5996" b="14519"/>
          <a:stretch>
            <a:fillRect/>
          </a:stretch>
        </p:blipFill>
        <p:spPr>
          <a:xfrm>
            <a:off x="147109" y="4714665"/>
            <a:ext cx="2666076" cy="1867726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55099" y="4290860"/>
            <a:ext cx="2562856" cy="542573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207309" y="4385880"/>
            <a:ext cx="2445526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Open Sans Bold"/>
              </a:rPr>
              <a:t>FRENCH</a:t>
            </a:r>
            <a:endParaRPr lang="en-US" sz="1800" dirty="0">
              <a:solidFill>
                <a:srgbClr val="000000"/>
              </a:solidFill>
              <a:latin typeface="Open Sans Bold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9"/>
          <a:srcRect l="8624" r="30543" b="18158"/>
          <a:stretch>
            <a:fillRect/>
          </a:stretch>
        </p:blipFill>
        <p:spPr>
          <a:xfrm>
            <a:off x="5956016" y="2720991"/>
            <a:ext cx="2228107" cy="2781127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6000962" y="2609288"/>
            <a:ext cx="2138217" cy="542573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6455873" y="2708998"/>
            <a:ext cx="1119102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SCIENCE</a:t>
            </a:r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900165" y="4735658"/>
            <a:ext cx="2562681" cy="2401563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2817654" y="4216796"/>
            <a:ext cx="2812100" cy="713571"/>
          </a:xfrm>
          <a:prstGeom prst="rect">
            <a:avLst/>
          </a:prstGeom>
        </p:spPr>
      </p:pic>
      <p:sp>
        <p:nvSpPr>
          <p:cNvPr id="35" name="TextBox 35"/>
          <p:cNvSpPr txBox="1"/>
          <p:nvPr/>
        </p:nvSpPr>
        <p:spPr>
          <a:xfrm>
            <a:off x="2918563" y="4421809"/>
            <a:ext cx="2530859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COMPUTING</a:t>
            </a: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15"/>
          <a:srcRect l="16007" t="2246" r="38" b="2268"/>
          <a:stretch>
            <a:fillRect/>
          </a:stretch>
        </p:blipFill>
        <p:spPr>
          <a:xfrm>
            <a:off x="5443065" y="4186531"/>
            <a:ext cx="5468013" cy="3342719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404474" y="6014496"/>
            <a:ext cx="2926890" cy="1410565"/>
          </a:xfrm>
          <a:prstGeom prst="rect">
            <a:avLst/>
          </a:prstGeom>
        </p:spPr>
      </p:pic>
      <p:sp>
        <p:nvSpPr>
          <p:cNvPr id="38" name="TextBox 20"/>
          <p:cNvSpPr txBox="1"/>
          <p:nvPr/>
        </p:nvSpPr>
        <p:spPr>
          <a:xfrm>
            <a:off x="3471353" y="5033486"/>
            <a:ext cx="1951756" cy="325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.</a:t>
            </a:r>
          </a:p>
        </p:txBody>
      </p:sp>
      <p:sp>
        <p:nvSpPr>
          <p:cNvPr id="39" name="TextBox 20"/>
          <p:cNvSpPr txBox="1"/>
          <p:nvPr/>
        </p:nvSpPr>
        <p:spPr>
          <a:xfrm>
            <a:off x="2903283" y="1937213"/>
            <a:ext cx="2905007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In PHSE, our learning will be focused on </a:t>
            </a:r>
            <a:r>
              <a:rPr lang="en-US" sz="1400" b="1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stealing and water safety. </a:t>
            </a:r>
            <a:r>
              <a:rPr lang="en-US" sz="1400" b="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endParaRPr lang="en-US" sz="1400" b="1">
              <a:latin typeface="Calibri Light"/>
              <a:ea typeface="Calibri Light"/>
              <a:cs typeface="Calibri Light"/>
            </a:endParaRPr>
          </a:p>
          <a:p>
            <a:pPr algn="ctr"/>
            <a:endParaRPr lang="en-US" sz="1000" dirty="0">
              <a:solidFill>
                <a:srgbClr val="0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In RE we will explore the following question: </a:t>
            </a:r>
            <a:endParaRPr lang="en-US" sz="1400" dirty="0">
              <a:latin typeface="Calibri Light"/>
              <a:ea typeface="Calibri Light"/>
              <a:cs typeface="Calibri Light"/>
            </a:endParaRPr>
          </a:p>
          <a:p>
            <a:pPr algn="ctr"/>
            <a:r>
              <a:rPr lang="en-US" sz="1400">
                <a:solidFill>
                  <a:srgbClr val="000000"/>
                </a:solidFill>
                <a:ea typeface="+mn-lt"/>
                <a:cs typeface="+mn-lt"/>
              </a:rPr>
              <a:t>What difference does it make to believe in Ahimsa, Grace and/or Ummah?</a:t>
            </a:r>
            <a:endParaRPr lang="en-US"/>
          </a:p>
        </p:txBody>
      </p:sp>
      <p:sp>
        <p:nvSpPr>
          <p:cNvPr id="40" name="TextBox 20"/>
          <p:cNvSpPr txBox="1"/>
          <p:nvPr/>
        </p:nvSpPr>
        <p:spPr>
          <a:xfrm>
            <a:off x="6073119" y="3327448"/>
            <a:ext cx="1951756" cy="1508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In Science this term we will be learning about </a:t>
            </a:r>
            <a:r>
              <a:rPr lang="en-US" sz="1400" b="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light. </a:t>
            </a:r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Children will carry out several investigations seeking an answer to their hypothesis by observing the behaviour of light.. </a:t>
            </a:r>
          </a:p>
        </p:txBody>
      </p:sp>
      <p:sp>
        <p:nvSpPr>
          <p:cNvPr id="41" name="TextBox 20"/>
          <p:cNvSpPr txBox="1"/>
          <p:nvPr/>
        </p:nvSpPr>
        <p:spPr>
          <a:xfrm>
            <a:off x="732772" y="4866404"/>
            <a:ext cx="2287078" cy="338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endParaRPr lang="en-US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E53A25F-6EEC-4C23-8027-2D207899BE53}"/>
              </a:ext>
            </a:extLst>
          </p:cNvPr>
          <p:cNvSpPr txBox="1"/>
          <p:nvPr/>
        </p:nvSpPr>
        <p:spPr>
          <a:xfrm>
            <a:off x="5814635" y="6297665"/>
            <a:ext cx="2466883" cy="10273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Instrument : </a:t>
            </a:r>
            <a:r>
              <a:rPr lang="en-US" sz="1400" b="1">
                <a:solidFill>
                  <a:srgbClr val="000000"/>
                </a:solidFill>
                <a:latin typeface="Open Sans"/>
              </a:rPr>
              <a:t>Glockenspiels</a:t>
            </a:r>
            <a:endParaRPr lang="en-US" sz="1400" b="1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Singing: Folk songs from different countries.</a:t>
            </a:r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EE759A86-BB7A-4789-9D58-4A85D784E954}"/>
              </a:ext>
            </a:extLst>
          </p:cNvPr>
          <p:cNvSpPr txBox="1"/>
          <p:nvPr/>
        </p:nvSpPr>
        <p:spPr>
          <a:xfrm>
            <a:off x="3289587" y="5154666"/>
            <a:ext cx="1951756" cy="1723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In Computing, the children will consolidate and deepen their understanding of </a:t>
            </a:r>
            <a:r>
              <a:rPr lang="en-US" sz="1400" b="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internet safety</a:t>
            </a:r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and what it means to have an online persona and the lasting impact of posting online. </a:t>
            </a:r>
            <a:endParaRPr lang="en-US" dirty="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5477C1-544B-42EF-B522-4EA0C5DC9408}"/>
              </a:ext>
            </a:extLst>
          </p:cNvPr>
          <p:cNvSpPr txBox="1"/>
          <p:nvPr/>
        </p:nvSpPr>
        <p:spPr>
          <a:xfrm>
            <a:off x="6287754" y="726195"/>
            <a:ext cx="284370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/>
              <a:t>  </a:t>
            </a:r>
            <a:r>
              <a:rPr lang="en-GB" b="1" dirty="0"/>
              <a:t>  </a:t>
            </a:r>
            <a:endParaRPr lang="en-GB" b="1" dirty="0">
              <a:ea typeface="Calibri"/>
              <a:cs typeface="Calibri"/>
            </a:endParaRPr>
          </a:p>
          <a:p>
            <a:r>
              <a:rPr lang="en-GB" b="1" dirty="0">
                <a:latin typeface="Calibri Light"/>
                <a:ea typeface="Calibri Light"/>
                <a:cs typeface="Calibri Light"/>
              </a:rPr>
              <a:t> </a:t>
            </a:r>
            <a:endParaRPr lang="en-GB" b="1" dirty="0">
              <a:latin typeface="Calibri Light" panose="020F0302020204030204" pitchFamily="34" charset="0"/>
              <a:ea typeface="Calibri Light"/>
              <a:cs typeface="Calibri Light" panose="020F0302020204030204" pitchFamily="34" charset="0"/>
            </a:endParaRPr>
          </a:p>
          <a:p>
            <a:endParaRPr lang="en-GB" dirty="0">
              <a:latin typeface="Calibri Light"/>
              <a:ea typeface="Calibri Light"/>
              <a:cs typeface="Calibri Light"/>
            </a:endParaRPr>
          </a:p>
          <a:p>
            <a:r>
              <a:rPr lang="en-GB" dirty="0">
                <a:latin typeface="Calibri Light"/>
                <a:ea typeface="Calibri Light"/>
                <a:cs typeface="Calibri Light"/>
              </a:rPr>
              <a:t> </a:t>
            </a:r>
          </a:p>
        </p:txBody>
      </p:sp>
      <p:sp>
        <p:nvSpPr>
          <p:cNvPr id="45" name="TextBox 20">
            <a:extLst>
              <a:ext uri="{FF2B5EF4-FFF2-40B4-BE49-F238E27FC236}">
                <a16:creationId xmlns:a16="http://schemas.microsoft.com/office/drawing/2014/main" id="{B798FE0F-44C0-4B8B-A204-74F066274065}"/>
              </a:ext>
            </a:extLst>
          </p:cNvPr>
          <p:cNvSpPr txBox="1"/>
          <p:nvPr/>
        </p:nvSpPr>
        <p:spPr>
          <a:xfrm>
            <a:off x="438606" y="5053765"/>
            <a:ext cx="234648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In French this term, children will learn about </a:t>
            </a:r>
            <a:r>
              <a:rPr lang="en-US" sz="1600" b="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the weather.</a:t>
            </a:r>
            <a:r>
              <a:rPr lang="en-US" sz="16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 They will develop their pronunciation of key vocabulary and develop their writing.</a:t>
            </a:r>
            <a:r>
              <a:rPr lang="en-US" sz="1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01582A-ECA7-6CB1-487E-80D2DCE776C4}"/>
              </a:ext>
            </a:extLst>
          </p:cNvPr>
          <p:cNvSpPr txBox="1"/>
          <p:nvPr/>
        </p:nvSpPr>
        <p:spPr>
          <a:xfrm>
            <a:off x="6017221" y="866175"/>
            <a:ext cx="3137855" cy="17687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For this term, children will be developing their skills in outdoor adventure activity and fitness. Please ensure children are wearing suitable footwear for PE days.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5100DCEBB45F418B92013B39796FB7" ma:contentTypeVersion="19" ma:contentTypeDescription="Create a new document." ma:contentTypeScope="" ma:versionID="97ecbcbffc07806b3948d9dd29a861d3">
  <xsd:schema xmlns:xsd="http://www.w3.org/2001/XMLSchema" xmlns:xs="http://www.w3.org/2001/XMLSchema" xmlns:p="http://schemas.microsoft.com/office/2006/metadata/properties" xmlns:ns2="f00701a2-7724-4efd-af13-a623fff13b57" xmlns:ns3="0ff44e97-233f-4fc8-9d97-fac65850ace2" xmlns:ns4="8b33755d-08ae-413b-a6d7-2c8ef28c99bd" targetNamespace="http://schemas.microsoft.com/office/2006/metadata/properties" ma:root="true" ma:fieldsID="f18579ec8fee7605db449bde7ccdc298" ns2:_="" ns3:_="" ns4:_="">
    <xsd:import namespace="f00701a2-7724-4efd-af13-a623fff13b57"/>
    <xsd:import namespace="0ff44e97-233f-4fc8-9d97-fac65850ace2"/>
    <xsd:import namespace="8b33755d-08ae-413b-a6d7-2c8ef28c99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701a2-7724-4efd-af13-a623fff13b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22a0c0-09fb-454b-a86e-287da879bb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44e97-233f-4fc8-9d97-fac65850ace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33755d-08ae-413b-a6d7-2c8ef28c99b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e55b9c5-c8d0-4845-bec5-b52a093863a3}" ma:internalName="TaxCatchAll" ma:showField="CatchAllData" ma:web="8b33755d-08ae-413b-a6d7-2c8ef28c99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33755d-08ae-413b-a6d7-2c8ef28c99bd" xsi:nil="true"/>
    <lcf76f155ced4ddcb4097134ff3c332f xmlns="f00701a2-7724-4efd-af13-a623fff13b57">
      <Terms xmlns="http://schemas.microsoft.com/office/infopath/2007/PartnerControls"/>
    </lcf76f155ced4ddcb4097134ff3c332f>
    <SharedWithUsers xmlns="0ff44e97-233f-4fc8-9d97-fac65850ace2">
      <UserInfo>
        <DisplayName>Serpin Childs</DisplayName>
        <AccountId>240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58F2D6-29C7-4592-9C42-81541CCC96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0701a2-7724-4efd-af13-a623fff13b57"/>
    <ds:schemaRef ds:uri="0ff44e97-233f-4fc8-9d97-fac65850ace2"/>
    <ds:schemaRef ds:uri="8b33755d-08ae-413b-a6d7-2c8ef28c99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262AA3E-9FA3-4DC6-8996-3DCC63F0D38E}">
  <ds:schemaRefs>
    <ds:schemaRef ds:uri="http://purl.org/dc/elements/1.1/"/>
    <ds:schemaRef ds:uri="http://schemas.microsoft.com/office/2006/metadata/properties"/>
    <ds:schemaRef ds:uri="8b33755d-08ae-413b-a6d7-2c8ef28c99bd"/>
    <ds:schemaRef ds:uri="f00701a2-7724-4efd-af13-a623fff13b57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0ff44e97-233f-4fc8-9d97-fac65850ace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27B6EC8-A086-488C-8088-CE8D872CCE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20250</TotalTime>
  <Words>533</Words>
  <Application>Microsoft Office PowerPoint</Application>
  <PresentationFormat>Custom</PresentationFormat>
  <Paragraphs>53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Calibri</vt:lpstr>
      <vt:lpstr>Arial</vt:lpstr>
      <vt:lpstr>Open Sans</vt:lpstr>
      <vt:lpstr>Calibri Light</vt:lpstr>
      <vt:lpstr>Open Sans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Autumn Term 1</dc:title>
  <dc:creator>Serpin Childs</dc:creator>
  <cp:lastModifiedBy>Katie Doyle</cp:lastModifiedBy>
  <cp:revision>199</cp:revision>
  <cp:lastPrinted>2022-08-04T12:56:59Z</cp:lastPrinted>
  <dcterms:created xsi:type="dcterms:W3CDTF">2006-08-16T00:00:00Z</dcterms:created>
  <dcterms:modified xsi:type="dcterms:W3CDTF">2026-09-22T07:39:21Z</dcterms:modified>
  <dc:identifier>DAFISkYPPMo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0x010100065100DCEBB45F418B92013B39796FB7</vt:lpwstr>
  </property>
  <property fmtid="{D5CDD505-2E9C-101B-9397-08002B2CF9AE}" pid="3" name="MediaServiceImageTags">
    <vt:lpwstr/>
  </property>
</Properties>
</file>